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0F_F8E3DE36.xml" ContentType="application/vnd.ms-powerpoint.comments+xml"/>
  <Override PartName="/ppt/comments/modernComment_210_AD153AEE.xml" ContentType="application/vnd.ms-powerpoint.comments+xml"/>
  <Override PartName="/ppt/comments/modernComment_1F8_0.xml" ContentType="application/vnd.ms-powerpoint.comments+xml"/>
  <Override PartName="/ppt/comments/modernComment_1FB_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37" r:id="rId2"/>
  </p:sldMasterIdLst>
  <p:notesMasterIdLst>
    <p:notesMasterId r:id="rId33"/>
  </p:notesMasterIdLst>
  <p:sldIdLst>
    <p:sldId id="527" r:id="rId3"/>
    <p:sldId id="495" r:id="rId4"/>
    <p:sldId id="528" r:id="rId5"/>
    <p:sldId id="524" r:id="rId6"/>
    <p:sldId id="499" r:id="rId7"/>
    <p:sldId id="504" r:id="rId8"/>
    <p:sldId id="515" r:id="rId9"/>
    <p:sldId id="505" r:id="rId10"/>
    <p:sldId id="520" r:id="rId11"/>
    <p:sldId id="507" r:id="rId12"/>
    <p:sldId id="506" r:id="rId13"/>
    <p:sldId id="508" r:id="rId14"/>
    <p:sldId id="509" r:id="rId15"/>
    <p:sldId id="519" r:id="rId16"/>
    <p:sldId id="517" r:id="rId17"/>
    <p:sldId id="498" r:id="rId18"/>
    <p:sldId id="525" r:id="rId19"/>
    <p:sldId id="526" r:id="rId20"/>
    <p:sldId id="530" r:id="rId21"/>
    <p:sldId id="531" r:id="rId22"/>
    <p:sldId id="532" r:id="rId23"/>
    <p:sldId id="533" r:id="rId24"/>
    <p:sldId id="534" r:id="rId25"/>
    <p:sldId id="256" r:id="rId26"/>
    <p:sldId id="416" r:id="rId27"/>
    <p:sldId id="415" r:id="rId28"/>
    <p:sldId id="414" r:id="rId29"/>
    <p:sldId id="421" r:id="rId30"/>
    <p:sldId id="535" r:id="rId31"/>
    <p:sldId id="536" r:id="rId32"/>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BADEC9-1F72-C2D1-DC63-C87D36244A35}" name="Asifur Rahman Soad" initials="AR" userId="Asifur Rahman Soa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ABE84"/>
    <a:srgbClr val="36AD46"/>
    <a:srgbClr val="00479D"/>
    <a:srgbClr val="00CC66"/>
    <a:srgbClr val="FFFFC8"/>
    <a:srgbClr val="FFFFD2"/>
    <a:srgbClr val="FFFF99"/>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95033" autoAdjust="0"/>
  </p:normalViewPr>
  <p:slideViewPr>
    <p:cSldViewPr snapToGrid="0" showGuides="1">
      <p:cViewPr varScale="1">
        <p:scale>
          <a:sx n="78" d="100"/>
          <a:sy n="78" d="100"/>
        </p:scale>
        <p:origin x="9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omments/modernComment_1F8_0.xml><?xml version="1.0" encoding="utf-8"?>
<p188:cmLst xmlns:a="http://schemas.openxmlformats.org/drawingml/2006/main" xmlns:r="http://schemas.openxmlformats.org/officeDocument/2006/relationships" xmlns:p188="http://schemas.microsoft.com/office/powerpoint/2018/8/main">
  <p188:cm id="{B6CCC7BD-ADF7-440E-976A-9DC348FB08CA}" authorId="{24BADEC9-1F72-C2D1-DC63-C87D36244A35}" status="resolved" created="2025-10-22T11:10:46.093" complete="100000">
    <ac:txMkLst xmlns:ac="http://schemas.microsoft.com/office/drawing/2013/main/command">
      <pc:docMk xmlns:pc="http://schemas.microsoft.com/office/powerpoint/2013/main/command"/>
      <pc:sldMk xmlns:pc="http://schemas.microsoft.com/office/powerpoint/2013/main/command" cId="0" sldId="504"/>
      <ac:spMk id="6" creationId="{00000000-0000-0000-0000-000000000000}"/>
      <ac:txMk cp="538">
        <ac:context len="786" hash="1526058850"/>
      </ac:txMk>
    </ac:txMkLst>
    <p188:pos x="3646362" y="3208266"/>
    <p188:txBody>
      <a:bodyPr/>
      <a:lstStyle/>
      <a:p>
        <a:r>
          <a:rPr lang="en-GB"/>
          <a:t>If you want, you can write GMOs only if you have mentioned the full form earlier.</a:t>
        </a:r>
      </a:p>
    </p188:txBody>
  </p188:cm>
</p188:cmLst>
</file>

<file path=ppt/comments/modernComment_1FB_0.xml><?xml version="1.0" encoding="utf-8"?>
<p188:cmLst xmlns:a="http://schemas.openxmlformats.org/drawingml/2006/main" xmlns:r="http://schemas.openxmlformats.org/officeDocument/2006/relationships" xmlns:p188="http://schemas.microsoft.com/office/powerpoint/2018/8/main">
  <p188:cm id="{EF1ABDEF-2A5A-4BA2-B38B-DC58AA83DA0A}" authorId="{24BADEC9-1F72-C2D1-DC63-C87D36244A35}" status="resolved" created="2025-10-22T11:07:49.455" complete="100000">
    <ac:deMkLst xmlns:ac="http://schemas.microsoft.com/office/drawing/2013/main/command">
      <pc:docMk xmlns:pc="http://schemas.microsoft.com/office/powerpoint/2013/main/command"/>
      <pc:sldMk xmlns:pc="http://schemas.microsoft.com/office/powerpoint/2013/main/command" cId="0" sldId="507"/>
      <ac:spMk id="3" creationId="{47596661-CEBA-297C-7E78-1268CF35D640}"/>
    </ac:deMkLst>
    <p188:txBody>
      <a:bodyPr/>
      <a:lstStyle/>
      <a:p>
        <a:r>
          <a:rPr lang="en-GB"/>
          <a:t>Added the slide number</a:t>
        </a:r>
      </a:p>
    </p188:txBody>
  </p188:cm>
</p188:cmLst>
</file>

<file path=ppt/comments/modernComment_20F_F8E3DE36.xml><?xml version="1.0" encoding="utf-8"?>
<p188:cmLst xmlns:a="http://schemas.openxmlformats.org/drawingml/2006/main" xmlns:r="http://schemas.openxmlformats.org/officeDocument/2006/relationships" xmlns:p188="http://schemas.microsoft.com/office/powerpoint/2018/8/main">
  <p188:cm id="{64269EA0-A84F-4163-9389-DD95182331BF}" authorId="{24BADEC9-1F72-C2D1-DC63-C87D36244A35}" status="resolved" created="2025-10-22T10:52:21.771" complete="100000">
    <ac:txMkLst xmlns:ac="http://schemas.microsoft.com/office/drawing/2013/main/command">
      <pc:docMk xmlns:pc="http://schemas.microsoft.com/office/powerpoint/2013/main/command"/>
      <pc:sldMk xmlns:pc="http://schemas.microsoft.com/office/powerpoint/2013/main/command" cId="4175683126" sldId="527"/>
      <ac:spMk id="5123" creationId="{0B64D81F-4AB4-5AE9-7795-056E56D699D0}"/>
      <ac:txMk cp="113" len="1">
        <ac:context len="152" hash="1810938251"/>
      </ac:txMk>
    </ac:txMkLst>
    <p188:pos x="7590329" y="632811"/>
    <p188:txBody>
      <a:bodyPr/>
      <a:lstStyle/>
      <a:p>
        <a:r>
          <a:rPr lang="en-GB"/>
          <a:t>Capitalized</a:t>
        </a:r>
      </a:p>
    </p188:txBody>
  </p188:cm>
</p188:cmLst>
</file>

<file path=ppt/comments/modernComment_210_AD153AEE.xml><?xml version="1.0" encoding="utf-8"?>
<p188:cmLst xmlns:a="http://schemas.openxmlformats.org/drawingml/2006/main" xmlns:r="http://schemas.openxmlformats.org/officeDocument/2006/relationships" xmlns:p188="http://schemas.microsoft.com/office/powerpoint/2018/8/main">
  <p188:cm id="{B1FFA69C-8A5F-48B7-BAF6-0D42BE143C2B}" authorId="{24BADEC9-1F72-C2D1-DC63-C87D36244A35}" status="resolved" created="2025-10-22T11:07:29.582" complete="100000">
    <ac:deMkLst xmlns:ac="http://schemas.microsoft.com/office/drawing/2013/main/command">
      <pc:docMk xmlns:pc="http://schemas.microsoft.com/office/powerpoint/2013/main/command"/>
      <pc:sldMk xmlns:pc="http://schemas.microsoft.com/office/powerpoint/2013/main/command" cId="2903849710" sldId="528"/>
      <ac:spMk id="5" creationId="{BA248511-1766-A25B-F655-F013A7AD931E}"/>
    </ac:deMkLst>
    <p188:txBody>
      <a:bodyPr/>
      <a:lstStyle/>
      <a:p>
        <a:r>
          <a:rPr lang="en-GB"/>
          <a:t>I added the slide number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1"/>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defRPr sz="1300"/>
            </a:lvl1pPr>
          </a:lstStyle>
          <a:p>
            <a:pPr>
              <a:defRPr/>
            </a:pPr>
            <a:endParaRPr lang="de-DE"/>
          </a:p>
        </p:txBody>
      </p:sp>
      <p:sp>
        <p:nvSpPr>
          <p:cNvPr id="157699" name="Rectangle 3"/>
          <p:cNvSpPr>
            <a:spLocks noGrp="1" noChangeArrowheads="1"/>
          </p:cNvSpPr>
          <p:nvPr>
            <p:ph type="dt" idx="1"/>
          </p:nvPr>
        </p:nvSpPr>
        <p:spPr bwMode="auto">
          <a:xfrm>
            <a:off x="3850443" y="1"/>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a:defRPr sz="1300"/>
            </a:lvl1pPr>
          </a:lstStyle>
          <a:p>
            <a:pPr>
              <a:defRPr/>
            </a:pPr>
            <a:endParaRPr lang="de-DE"/>
          </a:p>
        </p:txBody>
      </p:sp>
      <p:sp>
        <p:nvSpPr>
          <p:cNvPr id="573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txBody>
          <a:bodyPr/>
          <a:lstStyle/>
          <a:p>
            <a:endParaRPr lang="de-DE"/>
          </a:p>
        </p:txBody>
      </p:sp>
      <p:sp>
        <p:nvSpPr>
          <p:cNvPr id="1577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57702" name="Rectangle 6"/>
          <p:cNvSpPr>
            <a:spLocks noGrp="1" noChangeArrowheads="1"/>
          </p:cNvSpPr>
          <p:nvPr>
            <p:ph type="ftr" sz="quarter" idx="4"/>
          </p:nvPr>
        </p:nvSpPr>
        <p:spPr bwMode="auto">
          <a:xfrm>
            <a:off x="0"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defRPr sz="1300"/>
            </a:lvl1pPr>
          </a:lstStyle>
          <a:p>
            <a:pPr>
              <a:defRPr/>
            </a:pPr>
            <a:endParaRPr lang="de-DE"/>
          </a:p>
        </p:txBody>
      </p:sp>
      <p:sp>
        <p:nvSpPr>
          <p:cNvPr id="157703" name="Rectangle 7"/>
          <p:cNvSpPr>
            <a:spLocks noGrp="1" noChangeArrowheads="1"/>
          </p:cNvSpPr>
          <p:nvPr>
            <p:ph type="sldNum" sz="quarter" idx="5"/>
          </p:nvPr>
        </p:nvSpPr>
        <p:spPr bwMode="auto">
          <a:xfrm>
            <a:off x="3850443"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a:lvl1pPr>
          </a:lstStyle>
          <a:p>
            <a:pPr>
              <a:defRPr/>
            </a:pPr>
            <a:fld id="{43568B70-DBB0-4415-BB63-097566C1969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676"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A4C4E3D-8CEF-4EE9-BFAF-654DD2DA1E5F}" type="slidenum">
              <a:rPr lang="de-DE" altLang="de-DE" smtClean="0">
                <a:latin typeface="Calibri" pitchFamily="34" charset="0"/>
              </a:rPr>
              <a:pPr fontAlgn="base">
                <a:spcBef>
                  <a:spcPct val="0"/>
                </a:spcBef>
                <a:spcAft>
                  <a:spcPct val="0"/>
                </a:spcAft>
                <a:defRPr/>
              </a:pPr>
              <a:t>24</a:t>
            </a:fld>
            <a:endParaRPr lang="de-DE" altLang="de-DE">
              <a:latin typeface="Calibri" pitchFamily="34" charset="0"/>
            </a:endParaRPr>
          </a:p>
        </p:txBody>
      </p:sp>
      <p:sp>
        <p:nvSpPr>
          <p:cNvPr id="28677" name="Kopfzeilenplatzhalter 4"/>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endParaRPr lang="de-DE" altLang="de-DE">
              <a:latin typeface="Calibri" pitchFamily="34" charset="0"/>
            </a:endParaRPr>
          </a:p>
        </p:txBody>
      </p:sp>
      <p:sp>
        <p:nvSpPr>
          <p:cNvPr id="28678" name="Datumsplatzhalter 5"/>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de-DE" altLang="de-DE">
                <a:latin typeface="Calibri" pitchFamily="34" charset="0"/>
              </a:rPr>
              <a:t>15.10.2015</a:t>
            </a:r>
          </a:p>
        </p:txBody>
      </p:sp>
    </p:spTree>
    <p:extLst>
      <p:ext uri="{BB962C8B-B14F-4D97-AF65-F5344CB8AC3E}">
        <p14:creationId xmlns:p14="http://schemas.microsoft.com/office/powerpoint/2010/main" val="350358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D0C16-B00B-AD39-13BD-71898E47FB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50BD73-BC37-FB1A-04AD-8C7794B5D896}"/>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054C9978-1C60-3928-9042-44AD67D3F42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Kopfzeilenplatzhalter 3">
            <a:extLst>
              <a:ext uri="{FF2B5EF4-FFF2-40B4-BE49-F238E27FC236}">
                <a16:creationId xmlns:a16="http://schemas.microsoft.com/office/drawing/2014/main" id="{581FE25E-740E-7145-2018-C1615B4A5DFB}"/>
              </a:ext>
            </a:extLst>
          </p:cNvPr>
          <p:cNvSpPr>
            <a:spLocks noGrp="1"/>
          </p:cNvSpPr>
          <p:nvPr>
            <p:ph type="hdr" sz="quarter"/>
          </p:nvPr>
        </p:nvSpPr>
        <p:spPr/>
        <p:txBody>
          <a:bodyPr/>
          <a:lstStyle/>
          <a:p>
            <a:pPr>
              <a:defRPr/>
            </a:pPr>
            <a:endParaRPr lang="de-DE"/>
          </a:p>
        </p:txBody>
      </p:sp>
      <p:sp>
        <p:nvSpPr>
          <p:cNvPr id="5" name="Datumsplatzhalter 4">
            <a:extLst>
              <a:ext uri="{FF2B5EF4-FFF2-40B4-BE49-F238E27FC236}">
                <a16:creationId xmlns:a16="http://schemas.microsoft.com/office/drawing/2014/main" id="{DBC5673B-46CF-989F-34C2-F8F58D256C05}"/>
              </a:ext>
            </a:extLst>
          </p:cNvPr>
          <p:cNvSpPr>
            <a:spLocks noGrp="1"/>
          </p:cNvSpPr>
          <p:nvPr>
            <p:ph type="dt" idx="1"/>
          </p:nvPr>
        </p:nvSpPr>
        <p:spPr/>
        <p:txBody>
          <a:bodyPr/>
          <a:lstStyle/>
          <a:p>
            <a:pPr>
              <a:defRPr/>
            </a:pPr>
            <a:r>
              <a:rPr lang="de-DE"/>
              <a:t>15.10.2015</a:t>
            </a:r>
          </a:p>
        </p:txBody>
      </p:sp>
      <p:sp>
        <p:nvSpPr>
          <p:cNvPr id="6" name="Foliennummernplatzhalter 5">
            <a:extLst>
              <a:ext uri="{FF2B5EF4-FFF2-40B4-BE49-F238E27FC236}">
                <a16:creationId xmlns:a16="http://schemas.microsoft.com/office/drawing/2014/main" id="{6CA555B1-4057-6CD2-4A6F-E9A227007372}"/>
              </a:ext>
            </a:extLst>
          </p:cNvPr>
          <p:cNvSpPr>
            <a:spLocks noGrp="1"/>
          </p:cNvSpPr>
          <p:nvPr>
            <p:ph type="sldNum" sz="quarter" idx="5"/>
          </p:nvPr>
        </p:nvSpPr>
        <p:spPr/>
        <p:txBody>
          <a:bodyPr/>
          <a:lstStyle/>
          <a:p>
            <a:pPr>
              <a:defRPr/>
            </a:pPr>
            <a:fld id="{AA912393-F2BE-4777-B6DA-B26A54DA3648}" type="slidenum">
              <a:rPr lang="de-DE" smtClean="0"/>
              <a:pPr>
                <a:defRPr/>
              </a:pPr>
              <a:t>25</a:t>
            </a:fld>
            <a:endParaRPr lang="de-DE"/>
          </a:p>
        </p:txBody>
      </p:sp>
    </p:spTree>
    <p:extLst>
      <p:ext uri="{BB962C8B-B14F-4D97-AF65-F5344CB8AC3E}">
        <p14:creationId xmlns:p14="http://schemas.microsoft.com/office/powerpoint/2010/main" val="404701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07E1D-0BA1-6FAE-4608-06417C4B11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F45177C-F133-7243-8617-010804055BBB}"/>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5B1FACE6-9CAB-236A-650F-DF7B12AB98C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Kopfzeilenplatzhalter 3">
            <a:extLst>
              <a:ext uri="{FF2B5EF4-FFF2-40B4-BE49-F238E27FC236}">
                <a16:creationId xmlns:a16="http://schemas.microsoft.com/office/drawing/2014/main" id="{07778922-B321-174E-AC0A-6FC6C680F0AB}"/>
              </a:ext>
            </a:extLst>
          </p:cNvPr>
          <p:cNvSpPr>
            <a:spLocks noGrp="1"/>
          </p:cNvSpPr>
          <p:nvPr>
            <p:ph type="hdr" sz="quarter"/>
          </p:nvPr>
        </p:nvSpPr>
        <p:spPr/>
        <p:txBody>
          <a:bodyPr/>
          <a:lstStyle/>
          <a:p>
            <a:pPr>
              <a:defRPr/>
            </a:pPr>
            <a:endParaRPr lang="de-DE"/>
          </a:p>
        </p:txBody>
      </p:sp>
      <p:sp>
        <p:nvSpPr>
          <p:cNvPr id="5" name="Datumsplatzhalter 4">
            <a:extLst>
              <a:ext uri="{FF2B5EF4-FFF2-40B4-BE49-F238E27FC236}">
                <a16:creationId xmlns:a16="http://schemas.microsoft.com/office/drawing/2014/main" id="{EEB89EB1-46EC-275F-94CE-A7B7F90C416E}"/>
              </a:ext>
            </a:extLst>
          </p:cNvPr>
          <p:cNvSpPr>
            <a:spLocks noGrp="1"/>
          </p:cNvSpPr>
          <p:nvPr>
            <p:ph type="dt" idx="1"/>
          </p:nvPr>
        </p:nvSpPr>
        <p:spPr/>
        <p:txBody>
          <a:bodyPr/>
          <a:lstStyle/>
          <a:p>
            <a:pPr>
              <a:defRPr/>
            </a:pPr>
            <a:r>
              <a:rPr lang="de-DE"/>
              <a:t>15.10.2015</a:t>
            </a:r>
          </a:p>
        </p:txBody>
      </p:sp>
      <p:sp>
        <p:nvSpPr>
          <p:cNvPr id="6" name="Foliennummernplatzhalter 5">
            <a:extLst>
              <a:ext uri="{FF2B5EF4-FFF2-40B4-BE49-F238E27FC236}">
                <a16:creationId xmlns:a16="http://schemas.microsoft.com/office/drawing/2014/main" id="{9D2888E9-619C-D08B-0EEE-1CFCC736D910}"/>
              </a:ext>
            </a:extLst>
          </p:cNvPr>
          <p:cNvSpPr>
            <a:spLocks noGrp="1"/>
          </p:cNvSpPr>
          <p:nvPr>
            <p:ph type="sldNum" sz="quarter" idx="5"/>
          </p:nvPr>
        </p:nvSpPr>
        <p:spPr/>
        <p:txBody>
          <a:bodyPr/>
          <a:lstStyle/>
          <a:p>
            <a:pPr>
              <a:defRPr/>
            </a:pPr>
            <a:fld id="{AA912393-F2BE-4777-B6DA-B26A54DA3648}" type="slidenum">
              <a:rPr lang="de-DE" smtClean="0"/>
              <a:pPr>
                <a:defRPr/>
              </a:pPr>
              <a:t>26</a:t>
            </a:fld>
            <a:endParaRPr lang="de-DE"/>
          </a:p>
        </p:txBody>
      </p:sp>
    </p:spTree>
    <p:extLst>
      <p:ext uri="{BB962C8B-B14F-4D97-AF65-F5344CB8AC3E}">
        <p14:creationId xmlns:p14="http://schemas.microsoft.com/office/powerpoint/2010/main" val="370818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DBA0A-CD80-675D-BDEA-B60B52155D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7E17456-F5BE-C129-EC51-AC233CD255A1}"/>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2D080A31-1C06-8568-5888-877233EEABA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Kopfzeilenplatzhalter 3">
            <a:extLst>
              <a:ext uri="{FF2B5EF4-FFF2-40B4-BE49-F238E27FC236}">
                <a16:creationId xmlns:a16="http://schemas.microsoft.com/office/drawing/2014/main" id="{253809CF-842D-56CF-1DAA-C4909240EF21}"/>
              </a:ext>
            </a:extLst>
          </p:cNvPr>
          <p:cNvSpPr>
            <a:spLocks noGrp="1"/>
          </p:cNvSpPr>
          <p:nvPr>
            <p:ph type="hdr" sz="quarter"/>
          </p:nvPr>
        </p:nvSpPr>
        <p:spPr/>
        <p:txBody>
          <a:bodyPr/>
          <a:lstStyle/>
          <a:p>
            <a:pPr>
              <a:defRPr/>
            </a:pPr>
            <a:endParaRPr lang="de-DE"/>
          </a:p>
        </p:txBody>
      </p:sp>
      <p:sp>
        <p:nvSpPr>
          <p:cNvPr id="5" name="Datumsplatzhalter 4">
            <a:extLst>
              <a:ext uri="{FF2B5EF4-FFF2-40B4-BE49-F238E27FC236}">
                <a16:creationId xmlns:a16="http://schemas.microsoft.com/office/drawing/2014/main" id="{E07C9437-2F81-BF88-D146-209787AF6312}"/>
              </a:ext>
            </a:extLst>
          </p:cNvPr>
          <p:cNvSpPr>
            <a:spLocks noGrp="1"/>
          </p:cNvSpPr>
          <p:nvPr>
            <p:ph type="dt" idx="1"/>
          </p:nvPr>
        </p:nvSpPr>
        <p:spPr/>
        <p:txBody>
          <a:bodyPr/>
          <a:lstStyle/>
          <a:p>
            <a:pPr>
              <a:defRPr/>
            </a:pPr>
            <a:r>
              <a:rPr lang="de-DE"/>
              <a:t>15.10.2015</a:t>
            </a:r>
          </a:p>
        </p:txBody>
      </p:sp>
      <p:sp>
        <p:nvSpPr>
          <p:cNvPr id="6" name="Foliennummernplatzhalter 5">
            <a:extLst>
              <a:ext uri="{FF2B5EF4-FFF2-40B4-BE49-F238E27FC236}">
                <a16:creationId xmlns:a16="http://schemas.microsoft.com/office/drawing/2014/main" id="{6754EC1B-15FE-2DDC-1901-171D0D0FD8D1}"/>
              </a:ext>
            </a:extLst>
          </p:cNvPr>
          <p:cNvSpPr>
            <a:spLocks noGrp="1"/>
          </p:cNvSpPr>
          <p:nvPr>
            <p:ph type="sldNum" sz="quarter" idx="5"/>
          </p:nvPr>
        </p:nvSpPr>
        <p:spPr/>
        <p:txBody>
          <a:bodyPr/>
          <a:lstStyle/>
          <a:p>
            <a:pPr>
              <a:defRPr/>
            </a:pPr>
            <a:fld id="{AA912393-F2BE-4777-B6DA-B26A54DA3648}" type="slidenum">
              <a:rPr lang="de-DE" smtClean="0"/>
              <a:pPr>
                <a:defRPr/>
              </a:pPr>
              <a:t>27</a:t>
            </a:fld>
            <a:endParaRPr lang="de-DE"/>
          </a:p>
        </p:txBody>
      </p:sp>
    </p:spTree>
    <p:extLst>
      <p:ext uri="{BB962C8B-B14F-4D97-AF65-F5344CB8AC3E}">
        <p14:creationId xmlns:p14="http://schemas.microsoft.com/office/powerpoint/2010/main" val="275942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49DB8-A254-52D0-CDB8-1AFDC921723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369DA2-88F1-BF5A-00F3-0402A6B48F8E}"/>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F1A764F5-F491-CD5A-5F0F-2ED22FC9A5C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Kopfzeilenplatzhalter 3">
            <a:extLst>
              <a:ext uri="{FF2B5EF4-FFF2-40B4-BE49-F238E27FC236}">
                <a16:creationId xmlns:a16="http://schemas.microsoft.com/office/drawing/2014/main" id="{7437061D-C700-FF0A-C61D-7A094A182A8A}"/>
              </a:ext>
            </a:extLst>
          </p:cNvPr>
          <p:cNvSpPr>
            <a:spLocks noGrp="1"/>
          </p:cNvSpPr>
          <p:nvPr>
            <p:ph type="hdr" sz="quarter"/>
          </p:nvPr>
        </p:nvSpPr>
        <p:spPr/>
        <p:txBody>
          <a:bodyPr/>
          <a:lstStyle/>
          <a:p>
            <a:pPr>
              <a:defRPr/>
            </a:pPr>
            <a:endParaRPr lang="de-DE"/>
          </a:p>
        </p:txBody>
      </p:sp>
      <p:sp>
        <p:nvSpPr>
          <p:cNvPr id="5" name="Datumsplatzhalter 4">
            <a:extLst>
              <a:ext uri="{FF2B5EF4-FFF2-40B4-BE49-F238E27FC236}">
                <a16:creationId xmlns:a16="http://schemas.microsoft.com/office/drawing/2014/main" id="{282DF0C1-ACA6-EB33-BF7B-000A049EA4B3}"/>
              </a:ext>
            </a:extLst>
          </p:cNvPr>
          <p:cNvSpPr>
            <a:spLocks noGrp="1"/>
          </p:cNvSpPr>
          <p:nvPr>
            <p:ph type="dt" idx="1"/>
          </p:nvPr>
        </p:nvSpPr>
        <p:spPr/>
        <p:txBody>
          <a:bodyPr/>
          <a:lstStyle/>
          <a:p>
            <a:pPr>
              <a:defRPr/>
            </a:pPr>
            <a:r>
              <a:rPr lang="de-DE"/>
              <a:t>15.10.2015</a:t>
            </a:r>
          </a:p>
        </p:txBody>
      </p:sp>
      <p:sp>
        <p:nvSpPr>
          <p:cNvPr id="6" name="Foliennummernplatzhalter 5">
            <a:extLst>
              <a:ext uri="{FF2B5EF4-FFF2-40B4-BE49-F238E27FC236}">
                <a16:creationId xmlns:a16="http://schemas.microsoft.com/office/drawing/2014/main" id="{B9C3E06E-F0ED-0E56-04B6-696621A773C5}"/>
              </a:ext>
            </a:extLst>
          </p:cNvPr>
          <p:cNvSpPr>
            <a:spLocks noGrp="1"/>
          </p:cNvSpPr>
          <p:nvPr>
            <p:ph type="sldNum" sz="quarter" idx="5"/>
          </p:nvPr>
        </p:nvSpPr>
        <p:spPr/>
        <p:txBody>
          <a:bodyPr/>
          <a:lstStyle/>
          <a:p>
            <a:pPr>
              <a:defRPr/>
            </a:pPr>
            <a:fld id="{AA912393-F2BE-4777-B6DA-B26A54DA3648}" type="slidenum">
              <a:rPr lang="de-DE" smtClean="0"/>
              <a:pPr>
                <a:defRPr/>
              </a:pPr>
              <a:t>28</a:t>
            </a:fld>
            <a:endParaRPr lang="de-DE"/>
          </a:p>
        </p:txBody>
      </p:sp>
    </p:spTree>
    <p:extLst>
      <p:ext uri="{BB962C8B-B14F-4D97-AF65-F5344CB8AC3E}">
        <p14:creationId xmlns:p14="http://schemas.microsoft.com/office/powerpoint/2010/main" val="50216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E7AF00CC-F707-4864-8258-E801E061ECEE}" type="slidenum">
              <a:rPr lang="de-DE" smtClean="0"/>
              <a:pPr/>
              <a:t>‹Nr.›</a:t>
            </a:fld>
            <a:endParaRPr lang="de-DE"/>
          </a:p>
        </p:txBody>
      </p:sp>
    </p:spTree>
    <p:extLst>
      <p:ext uri="{BB962C8B-B14F-4D97-AF65-F5344CB8AC3E}">
        <p14:creationId xmlns:p14="http://schemas.microsoft.com/office/powerpoint/2010/main" val="2842104178"/>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7AF00CC-F707-4864-8258-E801E061ECEE}" type="slidenum">
              <a:rPr lang="de-DE" smtClean="0"/>
              <a:pPr/>
              <a:t>‹Nr.›</a:t>
            </a:fld>
            <a:endParaRPr lang="de-DE"/>
          </a:p>
        </p:txBody>
      </p:sp>
    </p:spTree>
    <p:extLst>
      <p:ext uri="{BB962C8B-B14F-4D97-AF65-F5344CB8AC3E}">
        <p14:creationId xmlns:p14="http://schemas.microsoft.com/office/powerpoint/2010/main" val="2424006419"/>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1DE8D1C-7534-4A25-BF54-165EF6D3BDD0}" type="datetimeFigureOut">
              <a:rPr lang="de-DE" smtClean="0"/>
              <a:pPr/>
              <a:t>30.03.2026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988620" y="6486976"/>
            <a:ext cx="2133600" cy="365125"/>
          </a:xfrm>
        </p:spPr>
        <p:txBody>
          <a:bodyPr/>
          <a:lstStyle>
            <a:lvl1pPr>
              <a:defRPr b="1">
                <a:solidFill>
                  <a:schemeClr val="tx1"/>
                </a:solidFill>
              </a:defRPr>
            </a:lvl1pPr>
          </a:lstStyle>
          <a:p>
            <a:fld id="{E7AF00CC-F707-4864-8258-E801E061ECEE}" type="slidenum">
              <a:rPr lang="de-DE" smtClean="0"/>
              <a:pPr/>
              <a:t>‹Nr.›</a:t>
            </a:fld>
            <a:endParaRPr lang="de-DE"/>
          </a:p>
        </p:txBody>
      </p:sp>
    </p:spTree>
    <p:extLst>
      <p:ext uri="{BB962C8B-B14F-4D97-AF65-F5344CB8AC3E}">
        <p14:creationId xmlns:p14="http://schemas.microsoft.com/office/powerpoint/2010/main" val="227396220"/>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1DE8D1C-7534-4A25-BF54-165EF6D3BDD0}" type="datetimeFigureOut">
              <a:rPr lang="de-DE" smtClean="0"/>
              <a:pPr/>
              <a:t>30.03.2026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AF00CC-F707-4864-8258-E801E061ECEE}" type="slidenum">
              <a:rPr lang="de-DE" smtClean="0"/>
              <a:pPr/>
              <a:t>‹Nr.›</a:t>
            </a:fld>
            <a:endParaRPr lang="de-DE"/>
          </a:p>
        </p:txBody>
      </p:sp>
    </p:spTree>
    <p:extLst>
      <p:ext uri="{BB962C8B-B14F-4D97-AF65-F5344CB8AC3E}">
        <p14:creationId xmlns:p14="http://schemas.microsoft.com/office/powerpoint/2010/main" val="1915834703"/>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DE8D1C-7534-4A25-BF54-165EF6D3BDD0}" type="datetimeFigureOut">
              <a:rPr lang="de-DE" smtClean="0"/>
              <a:pPr/>
              <a:t>30.03.2026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7AF00CC-F707-4864-8258-E801E061ECEE}" type="slidenum">
              <a:rPr lang="de-DE" smtClean="0"/>
              <a:pPr/>
              <a:t>‹Nr.›</a:t>
            </a:fld>
            <a:endParaRPr lang="de-DE"/>
          </a:p>
        </p:txBody>
      </p:sp>
    </p:spTree>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6988620" y="6472462"/>
            <a:ext cx="2133600" cy="365125"/>
          </a:xfrm>
          <a:prstGeom prst="rect">
            <a:avLst/>
          </a:prstGeom>
        </p:spPr>
        <p:txBody>
          <a:bodyPr vert="horz" lIns="91440" tIns="45720" rIns="91440" bIns="45720" rtlCol="0" anchor="ctr"/>
          <a:lstStyle>
            <a:lvl1pPr algn="r">
              <a:defRPr sz="1200" b="1">
                <a:solidFill>
                  <a:schemeClr val="tx1"/>
                </a:solidFill>
              </a:defRPr>
            </a:lvl1pPr>
          </a:lstStyle>
          <a:p>
            <a:fld id="{E7AF00CC-F707-4864-8258-E801E061ECEE}" type="slidenum">
              <a:rPr lang="de-DE" smtClean="0"/>
              <a:pPr/>
              <a:t>‹Nr.›</a:t>
            </a:fld>
            <a:endParaRPr lang="de-DE"/>
          </a:p>
        </p:txBody>
      </p:sp>
      <p:pic>
        <p:nvPicPr>
          <p:cNvPr id="4" name="Picture 8">
            <a:extLst>
              <a:ext uri="{FF2B5EF4-FFF2-40B4-BE49-F238E27FC236}">
                <a16:creationId xmlns:a16="http://schemas.microsoft.com/office/drawing/2014/main" id="{DC2F888D-78B7-4E4D-A1CC-B16AAF070C4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6121" y="82254"/>
            <a:ext cx="1565755" cy="404856"/>
          </a:xfrm>
          <a:prstGeom prst="rect">
            <a:avLst/>
          </a:prstGeom>
          <a:noFill/>
        </p:spPr>
      </p:pic>
    </p:spTree>
    <p:extLst>
      <p:ext uri="{BB962C8B-B14F-4D97-AF65-F5344CB8AC3E}">
        <p14:creationId xmlns:p14="http://schemas.microsoft.com/office/powerpoint/2010/main" val="42315071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ransition spd="med">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E8D1C-7534-4A25-BF54-165EF6D3BDD0}" type="datetimeFigureOut">
              <a:rPr lang="de-DE" smtClean="0"/>
              <a:pPr/>
              <a:t>30.03.2026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988620" y="6472462"/>
            <a:ext cx="2133600" cy="365125"/>
          </a:xfrm>
          <a:prstGeom prst="rect">
            <a:avLst/>
          </a:prstGeom>
        </p:spPr>
        <p:txBody>
          <a:bodyPr vert="horz" lIns="91440" tIns="45720" rIns="91440" bIns="45720" rtlCol="0" anchor="ctr"/>
          <a:lstStyle>
            <a:lvl1pPr algn="r">
              <a:defRPr sz="1200" b="1">
                <a:solidFill>
                  <a:schemeClr val="tx1"/>
                </a:solidFill>
              </a:defRPr>
            </a:lvl1pPr>
          </a:lstStyle>
          <a:p>
            <a:fld id="{E7AF00CC-F707-4864-8258-E801E061ECEE}" type="slidenum">
              <a:rPr lang="de-DE" smtClean="0"/>
              <a:pPr/>
              <a:t>‹Nr.›</a:t>
            </a:fld>
            <a:endParaRPr lang="de-DE"/>
          </a:p>
        </p:txBody>
      </p:sp>
      <p:pic>
        <p:nvPicPr>
          <p:cNvPr id="7" name="Grafik 6" descr="uni-logo_zeichen_schwarz.gif"/>
          <p:cNvPicPr>
            <a:picLocks noChangeAspect="1"/>
          </p:cNvPicPr>
          <p:nvPr userDrawn="1"/>
        </p:nvPicPr>
        <p:blipFill>
          <a:blip r:embed="rId3" cstate="print"/>
          <a:stretch>
            <a:fillRect/>
          </a:stretch>
        </p:blipFill>
        <p:spPr>
          <a:xfrm>
            <a:off x="68964" y="72570"/>
            <a:ext cx="1080000" cy="1080000"/>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Lst>
  <p:transition spd="med">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20F_F8E3DE3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microsoft.com/office/2018/10/relationships/comments" Target="../comments/modernComment_1FB_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210_AD153AEE.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F8_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AF2F-12E2-E5AE-5E53-60CACD98A5E7}"/>
            </a:ext>
          </a:extLst>
        </p:cNvPr>
        <p:cNvGrpSpPr/>
        <p:nvPr/>
      </p:nvGrpSpPr>
      <p:grpSpPr>
        <a:xfrm>
          <a:off x="0" y="0"/>
          <a:ext cx="0" cy="0"/>
          <a:chOff x="0" y="0"/>
          <a:chExt cx="0" cy="0"/>
        </a:xfrm>
      </p:grpSpPr>
      <p:sp>
        <p:nvSpPr>
          <p:cNvPr id="5123" name="Text Box 2">
            <a:extLst>
              <a:ext uri="{FF2B5EF4-FFF2-40B4-BE49-F238E27FC236}">
                <a16:creationId xmlns:a16="http://schemas.microsoft.com/office/drawing/2014/main" id="{0B64D81F-4AB4-5AE9-7795-056E56D699D0}"/>
              </a:ext>
            </a:extLst>
          </p:cNvPr>
          <p:cNvSpPr txBox="1">
            <a:spLocks noChangeArrowheads="1"/>
          </p:cNvSpPr>
          <p:nvPr/>
        </p:nvSpPr>
        <p:spPr bwMode="auto">
          <a:xfrm>
            <a:off x="-24504" y="508124"/>
            <a:ext cx="9193008" cy="1569660"/>
          </a:xfrm>
          <a:prstGeom prst="rect">
            <a:avLst/>
          </a:prstGeom>
          <a:noFill/>
          <a:ln w="9525">
            <a:noFill/>
            <a:miter lim="800000"/>
            <a:headEnd/>
            <a:tailEnd/>
          </a:ln>
        </p:spPr>
        <p:txBody>
          <a:bodyPr wrap="square">
            <a:spAutoFit/>
          </a:bodyPr>
          <a:lstStyle/>
          <a:p>
            <a:pPr algn="ctr"/>
            <a:r>
              <a:rPr lang="en-US" sz="2400" dirty="0"/>
              <a:t>Institute-Specific Safety Instruction for work with Genetically Modified Organisms (GMOs)</a:t>
            </a:r>
            <a:br>
              <a:rPr lang="en-US" sz="2400" dirty="0"/>
            </a:br>
            <a:r>
              <a:rPr lang="en-US" sz="2400" dirty="0"/>
              <a:t>at Containment Level S1 according to §12 (3) </a:t>
            </a:r>
            <a:r>
              <a:rPr lang="en-US" sz="2400" dirty="0" err="1"/>
              <a:t>GenTSV</a:t>
            </a:r>
            <a:endParaRPr lang="de-DE" sz="2400" b="1" dirty="0">
              <a:latin typeface="Times New Roman"/>
            </a:endParaRPr>
          </a:p>
          <a:p>
            <a:pPr algn="ctr"/>
            <a:r>
              <a:rPr lang="de-DE" sz="2400" dirty="0"/>
              <a:t>08.12.2025</a:t>
            </a:r>
          </a:p>
        </p:txBody>
      </p:sp>
      <p:pic>
        <p:nvPicPr>
          <p:cNvPr id="20481" name="Picture 1">
            <a:extLst>
              <a:ext uri="{FF2B5EF4-FFF2-40B4-BE49-F238E27FC236}">
                <a16:creationId xmlns:a16="http://schemas.microsoft.com/office/drawing/2014/main" id="{A4218959-BAB6-6849-4328-C6BD0B4DE18B}"/>
              </a:ext>
            </a:extLst>
          </p:cNvPr>
          <p:cNvPicPr>
            <a:picLocks noChangeAspect="1" noChangeArrowheads="1"/>
          </p:cNvPicPr>
          <p:nvPr/>
        </p:nvPicPr>
        <p:blipFill>
          <a:blip r:embed="rId3" cstate="print"/>
          <a:srcRect l="4491"/>
          <a:stretch>
            <a:fillRect/>
          </a:stretch>
        </p:blipFill>
        <p:spPr bwMode="auto">
          <a:xfrm>
            <a:off x="6441" y="2810516"/>
            <a:ext cx="2920458" cy="3960000"/>
          </a:xfrm>
          <a:prstGeom prst="rect">
            <a:avLst/>
          </a:prstGeom>
          <a:noFill/>
          <a:ln w="9525">
            <a:noFill/>
            <a:miter lim="800000"/>
            <a:headEnd/>
            <a:tailEnd/>
          </a:ln>
          <a:effectLst/>
        </p:spPr>
      </p:pic>
      <p:pic>
        <p:nvPicPr>
          <p:cNvPr id="20482" name="Picture 2">
            <a:extLst>
              <a:ext uri="{FF2B5EF4-FFF2-40B4-BE49-F238E27FC236}">
                <a16:creationId xmlns:a16="http://schemas.microsoft.com/office/drawing/2014/main" id="{BE5970FD-B864-930A-2FE1-9F5F25FC5A1D}"/>
              </a:ext>
            </a:extLst>
          </p:cNvPr>
          <p:cNvPicPr>
            <a:picLocks noChangeAspect="1" noChangeArrowheads="1"/>
          </p:cNvPicPr>
          <p:nvPr/>
        </p:nvPicPr>
        <p:blipFill>
          <a:blip r:embed="rId4" cstate="print"/>
          <a:srcRect t="2296"/>
          <a:stretch>
            <a:fillRect/>
          </a:stretch>
        </p:blipFill>
        <p:spPr bwMode="auto">
          <a:xfrm>
            <a:off x="6000119" y="2901462"/>
            <a:ext cx="3057798" cy="3869054"/>
          </a:xfrm>
          <a:prstGeom prst="rect">
            <a:avLst/>
          </a:prstGeom>
          <a:noFill/>
          <a:ln w="9525">
            <a:noFill/>
            <a:miter lim="800000"/>
            <a:headEnd/>
            <a:tailEnd/>
          </a:ln>
          <a:effectLst/>
        </p:spPr>
      </p:pic>
      <p:pic>
        <p:nvPicPr>
          <p:cNvPr id="1026" name="Picture 2">
            <a:extLst>
              <a:ext uri="{FF2B5EF4-FFF2-40B4-BE49-F238E27FC236}">
                <a16:creationId xmlns:a16="http://schemas.microsoft.com/office/drawing/2014/main" id="{1934C1A2-C4B0-0ADE-C877-6B7650A84B06}"/>
              </a:ext>
            </a:extLst>
          </p:cNvPr>
          <p:cNvPicPr>
            <a:picLocks noChangeAspect="1" noChangeArrowheads="1"/>
          </p:cNvPicPr>
          <p:nvPr/>
        </p:nvPicPr>
        <p:blipFill>
          <a:blip r:embed="rId5" cstate="print"/>
          <a:srcRect t="5599" b="18398"/>
          <a:stretch>
            <a:fillRect/>
          </a:stretch>
        </p:blipFill>
        <p:spPr bwMode="auto">
          <a:xfrm>
            <a:off x="2963724" y="3693056"/>
            <a:ext cx="3190791" cy="3139258"/>
          </a:xfrm>
          <a:prstGeom prst="rect">
            <a:avLst/>
          </a:prstGeom>
          <a:noFill/>
          <a:ln w="9525">
            <a:noFill/>
            <a:miter lim="800000"/>
            <a:headEnd/>
            <a:tailEnd/>
          </a:ln>
        </p:spPr>
      </p:pic>
      <p:sp>
        <p:nvSpPr>
          <p:cNvPr id="5122" name="Foliennummernplatzhalter 1">
            <a:extLst>
              <a:ext uri="{FF2B5EF4-FFF2-40B4-BE49-F238E27FC236}">
                <a16:creationId xmlns:a16="http://schemas.microsoft.com/office/drawing/2014/main" id="{7C6BAB2A-CE42-F1CF-9D33-58CDF67F388B}"/>
              </a:ext>
            </a:extLst>
          </p:cNvPr>
          <p:cNvSpPr>
            <a:spLocks noGrp="1"/>
          </p:cNvSpPr>
          <p:nvPr>
            <p:ph type="sldNum" sz="quarter" idx="12"/>
          </p:nvPr>
        </p:nvSpPr>
        <p:spPr>
          <a:noFill/>
        </p:spPr>
        <p:txBody>
          <a:bodyPr/>
          <a:lstStyle/>
          <a:p>
            <a:fld id="{9D6AFE40-C35A-4BD3-A46B-C73ADBD658CE}" type="slidenum">
              <a:rPr lang="de-DE" smtClean="0"/>
              <a:pPr/>
              <a:t>1</a:t>
            </a:fld>
            <a:endParaRPr lang="de-DE"/>
          </a:p>
        </p:txBody>
      </p:sp>
      <p:sp>
        <p:nvSpPr>
          <p:cNvPr id="2" name="Textfeld 1">
            <a:extLst>
              <a:ext uri="{FF2B5EF4-FFF2-40B4-BE49-F238E27FC236}">
                <a16:creationId xmlns:a16="http://schemas.microsoft.com/office/drawing/2014/main" id="{9B6F06C5-C848-C858-71AE-EA3610B5FF47}"/>
              </a:ext>
            </a:extLst>
          </p:cNvPr>
          <p:cNvSpPr txBox="1"/>
          <p:nvPr/>
        </p:nvSpPr>
        <p:spPr>
          <a:xfrm>
            <a:off x="2332985" y="2235572"/>
            <a:ext cx="4791110" cy="954107"/>
          </a:xfrm>
          <a:prstGeom prst="rect">
            <a:avLst/>
          </a:prstGeom>
          <a:solidFill>
            <a:schemeClr val="accent2">
              <a:lumMod val="60000"/>
              <a:lumOff val="40000"/>
            </a:schemeClr>
          </a:solidFill>
        </p:spPr>
        <p:txBody>
          <a:bodyPr wrap="square" rtlCol="0">
            <a:spAutoFit/>
          </a:bodyPr>
          <a:lstStyle/>
          <a:p>
            <a:pPr algn="ctr"/>
            <a:r>
              <a:rPr lang="en-US" sz="1400" dirty="0"/>
              <a:t>The following rooms are considered part of the genetically modified organism (GMO) facilities/laboratories. All work with genetically modified organisms at level S1 must be conducted exclusively within these designated areas:</a:t>
            </a:r>
            <a:endParaRPr lang="de-DE" sz="1400" dirty="0"/>
          </a:p>
        </p:txBody>
      </p:sp>
      <p:pic>
        <p:nvPicPr>
          <p:cNvPr id="5" name="Picture 1">
            <a:extLst>
              <a:ext uri="{FF2B5EF4-FFF2-40B4-BE49-F238E27FC236}">
                <a16:creationId xmlns:a16="http://schemas.microsoft.com/office/drawing/2014/main" id="{A4218959-BAB6-6849-4328-C6BD0B4DE18B}"/>
              </a:ext>
            </a:extLst>
          </p:cNvPr>
          <p:cNvPicPr>
            <a:picLocks noChangeAspect="1" noChangeArrowheads="1"/>
          </p:cNvPicPr>
          <p:nvPr/>
        </p:nvPicPr>
        <p:blipFill>
          <a:blip r:embed="rId3" cstate="print"/>
          <a:srcRect l="17124" t="58248" b="28282"/>
          <a:stretch>
            <a:fillRect/>
          </a:stretch>
        </p:blipFill>
        <p:spPr bwMode="auto">
          <a:xfrm>
            <a:off x="250431" y="4963795"/>
            <a:ext cx="3948047" cy="830997"/>
          </a:xfrm>
          <a:prstGeom prst="rect">
            <a:avLst/>
          </a:prstGeom>
          <a:noFill/>
          <a:ln w="38100">
            <a:solidFill>
              <a:srgbClr val="FF0000"/>
            </a:solidFill>
            <a:miter lim="800000"/>
            <a:headEnd/>
            <a:tailEnd/>
          </a:ln>
          <a:effectLst/>
        </p:spPr>
      </p:pic>
      <p:pic>
        <p:nvPicPr>
          <p:cNvPr id="6" name="Picture 2">
            <a:extLst>
              <a:ext uri="{FF2B5EF4-FFF2-40B4-BE49-F238E27FC236}">
                <a16:creationId xmlns:a16="http://schemas.microsoft.com/office/drawing/2014/main" id="{BE5970FD-B864-930A-2FE1-9F5F25FC5A1D}"/>
              </a:ext>
            </a:extLst>
          </p:cNvPr>
          <p:cNvPicPr>
            <a:picLocks noChangeAspect="1" noChangeArrowheads="1"/>
          </p:cNvPicPr>
          <p:nvPr/>
        </p:nvPicPr>
        <p:blipFill>
          <a:blip r:embed="rId4" cstate="print"/>
          <a:srcRect l="22512" t="58168" r="6202" b="27918"/>
          <a:stretch>
            <a:fillRect/>
          </a:stretch>
        </p:blipFill>
        <p:spPr bwMode="auto">
          <a:xfrm>
            <a:off x="5720861" y="4965263"/>
            <a:ext cx="3281762" cy="829529"/>
          </a:xfrm>
          <a:prstGeom prst="rect">
            <a:avLst/>
          </a:prstGeom>
          <a:noFill/>
          <a:ln w="38100">
            <a:solidFill>
              <a:srgbClr val="FF0000"/>
            </a:solidFill>
            <a:miter lim="800000"/>
            <a:headEnd/>
            <a:tailEnd/>
          </a:ln>
          <a:effectLst/>
        </p:spPr>
      </p:pic>
      <p:pic>
        <p:nvPicPr>
          <p:cNvPr id="8" name="Grafik 7" descr="Pfeil mit einer Linie: Gerade mit einfarbiger Füllung">
            <a:extLst>
              <a:ext uri="{FF2B5EF4-FFF2-40B4-BE49-F238E27FC236}">
                <a16:creationId xmlns:a16="http://schemas.microsoft.com/office/drawing/2014/main" id="{BD2438B8-04EF-44EA-5990-FC4E9340AD09}"/>
              </a:ext>
            </a:extLst>
          </p:cNvPr>
          <p:cNvPicPr>
            <a:picLocks noChangeAspect="1"/>
          </p:cNvPicPr>
          <p:nvPr/>
        </p:nvPicPr>
        <p:blipFill>
          <a:blip cstate="print">
            <a:extLst>
              <a:ext uri="{96DAC541-7B7A-43D3-8B79-37D633B846F1}">
                <asvg:svgBlip xmlns:asvg="http://schemas.microsoft.com/office/drawing/2016/SVG/main" r:embed="rId6"/>
              </a:ext>
            </a:extLst>
          </a:blip>
          <a:stretch>
            <a:fillRect/>
          </a:stretch>
        </p:blipFill>
        <p:spPr>
          <a:xfrm rot="17494277">
            <a:off x="2372251" y="3676486"/>
            <a:ext cx="2002358" cy="914400"/>
          </a:xfrm>
          <a:prstGeom prst="rect">
            <a:avLst/>
          </a:prstGeom>
        </p:spPr>
      </p:pic>
      <p:pic>
        <p:nvPicPr>
          <p:cNvPr id="9" name="Grafik 8" descr="Pfeil mit einer Linie: Gerade mit einfarbiger Füllung">
            <a:extLst>
              <a:ext uri="{FF2B5EF4-FFF2-40B4-BE49-F238E27FC236}">
                <a16:creationId xmlns:a16="http://schemas.microsoft.com/office/drawing/2014/main" id="{B365E66D-9699-5788-2F2D-598F756388C1}"/>
              </a:ext>
            </a:extLst>
          </p:cNvPr>
          <p:cNvPicPr>
            <a:picLocks noChangeAspect="1"/>
          </p:cNvPicPr>
          <p:nvPr/>
        </p:nvPicPr>
        <p:blipFill>
          <a:blip cstate="print">
            <a:extLst>
              <a:ext uri="{96DAC541-7B7A-43D3-8B79-37D633B846F1}">
                <asvg:svgBlip xmlns:asvg="http://schemas.microsoft.com/office/drawing/2016/SVG/main" r:embed="rId6"/>
              </a:ext>
            </a:extLst>
          </a:blip>
          <a:stretch>
            <a:fillRect/>
          </a:stretch>
        </p:blipFill>
        <p:spPr>
          <a:xfrm rot="15026770">
            <a:off x="5032381" y="3657382"/>
            <a:ext cx="2033624" cy="914400"/>
          </a:xfrm>
          <a:prstGeom prst="rect">
            <a:avLst/>
          </a:prstGeom>
        </p:spPr>
      </p:pic>
    </p:spTree>
    <p:extLst>
      <p:ext uri="{BB962C8B-B14F-4D97-AF65-F5344CB8AC3E}">
        <p14:creationId xmlns:p14="http://schemas.microsoft.com/office/powerpoint/2010/main" val="4175683126"/>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dissolve">
                                      <p:cBhvr>
                                        <p:cTn id="7" dur="1000"/>
                                        <p:tgtEl>
                                          <p:spTgt spid="20481"/>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dissolve">
                                      <p:cBhvr>
                                        <p:cTn id="11" dur="1000"/>
                                        <p:tgtEl>
                                          <p:spTgt spid="2048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ssolv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1000"/>
                                        <p:tgtEl>
                                          <p:spTgt spid="5"/>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40015" y="77982"/>
            <a:ext cx="8696632" cy="1143000"/>
          </a:xfrm>
          <a:prstGeom prst="rect">
            <a:avLst/>
          </a:prstGeom>
        </p:spPr>
        <p:txBody>
          <a:bodyPr anchor="ctr">
            <a:normAutofit/>
          </a:bodyPr>
          <a:lstStyle/>
          <a:p>
            <a:pPr algn="ctr">
              <a:lnSpc>
                <a:spcPct val="90000"/>
              </a:lnSpc>
              <a:spcAft>
                <a:spcPts val="600"/>
              </a:spcAft>
            </a:pPr>
            <a:r>
              <a:rPr lang="en-US" sz="3200" b="1" kern="1200" dirty="0"/>
              <a:t>Handling Accidents with S1 Organisms</a:t>
            </a:r>
          </a:p>
        </p:txBody>
      </p:sp>
      <p:sp>
        <p:nvSpPr>
          <p:cNvPr id="11" name="Rectangle 1">
            <a:extLst>
              <a:ext uri="{FF2B5EF4-FFF2-40B4-BE49-F238E27FC236}">
                <a16:creationId xmlns:a16="http://schemas.microsoft.com/office/drawing/2014/main" id="{885253DB-BC74-1240-AFAE-5F5A742A4517}"/>
              </a:ext>
            </a:extLst>
          </p:cNvPr>
          <p:cNvSpPr>
            <a:spLocks noChangeArrowheads="1"/>
          </p:cNvSpPr>
          <p:nvPr/>
        </p:nvSpPr>
        <p:spPr bwMode="auto">
          <a:xfrm>
            <a:off x="146168" y="1220982"/>
            <a:ext cx="4019550" cy="51250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342900" marR="0" lvl="0" indent="-342900" fontAlgn="base">
              <a:lnSpc>
                <a:spcPct val="90000"/>
              </a:lnSpc>
              <a:spcBef>
                <a:spcPct val="20000"/>
              </a:spcBef>
              <a:spcAft>
                <a:spcPct val="0"/>
              </a:spcAft>
              <a:buClrTx/>
              <a:buSzTx/>
              <a:buFont typeface="Arial" pitchFamily="34" charset="0"/>
              <a:buChar char="•"/>
              <a:tabLst/>
            </a:pPr>
            <a:r>
              <a:rPr kumimoji="0" lang="en-US" altLang="de-DE" b="0" i="0" u="none" strike="noStrike" kern="1200" cap="none" normalizeH="0" baseline="0" dirty="0">
                <a:ln>
                  <a:noFill/>
                </a:ln>
                <a:effectLst/>
              </a:rPr>
              <a:t>Stay calm and immediately inform the lab manager.</a:t>
            </a:r>
          </a:p>
          <a:p>
            <a:pPr marL="342900" marR="0" lvl="0" indent="-342900" fontAlgn="base">
              <a:lnSpc>
                <a:spcPct val="90000"/>
              </a:lnSpc>
              <a:spcBef>
                <a:spcPct val="20000"/>
              </a:spcBef>
              <a:spcAft>
                <a:spcPct val="0"/>
              </a:spcAft>
              <a:buClrTx/>
              <a:buSzTx/>
              <a:buFont typeface="Arial" pitchFamily="34" charset="0"/>
              <a:buChar char="•"/>
              <a:tabLst/>
            </a:pPr>
            <a:r>
              <a:rPr kumimoji="0" lang="en-US" altLang="de-DE" b="0" i="0" u="none" strike="noStrike" kern="1200" cap="none" normalizeH="0" baseline="0" dirty="0">
                <a:ln>
                  <a:noFill/>
                </a:ln>
                <a:effectLst/>
              </a:rPr>
              <a:t>Disinfect contaminated areas and materials immediately.</a:t>
            </a:r>
          </a:p>
          <a:p>
            <a:pPr marL="342900" marR="0" lvl="0" indent="-342900" fontAlgn="base">
              <a:lnSpc>
                <a:spcPct val="90000"/>
              </a:lnSpc>
              <a:spcBef>
                <a:spcPct val="20000"/>
              </a:spcBef>
              <a:spcAft>
                <a:spcPct val="0"/>
              </a:spcAft>
              <a:buClrTx/>
              <a:buSzTx/>
              <a:buFont typeface="Arial" pitchFamily="34" charset="0"/>
              <a:buChar char="•"/>
              <a:tabLst/>
            </a:pPr>
            <a:r>
              <a:rPr kumimoji="0" lang="en-US" altLang="de-DE" b="0" i="0" u="none" strike="noStrike" kern="1200" cap="none" normalizeH="0" baseline="0" dirty="0">
                <a:ln>
                  <a:noFill/>
                </a:ln>
                <a:effectLst/>
              </a:rPr>
              <a:t>Autoclave or dispose of contaminated items as GMO waste.</a:t>
            </a:r>
          </a:p>
          <a:p>
            <a:pPr marL="342900" marR="0" lvl="0" indent="-342900" fontAlgn="base">
              <a:lnSpc>
                <a:spcPct val="90000"/>
              </a:lnSpc>
              <a:spcBef>
                <a:spcPct val="20000"/>
              </a:spcBef>
              <a:spcAft>
                <a:spcPct val="0"/>
              </a:spcAft>
              <a:buClrTx/>
              <a:buSzTx/>
              <a:buFont typeface="Arial" pitchFamily="34" charset="0"/>
              <a:buChar char="•"/>
              <a:tabLst/>
            </a:pPr>
            <a:r>
              <a:rPr kumimoji="0" lang="en-US" altLang="de-DE" b="0" i="0" u="none" strike="noStrike" kern="1200" cap="none" normalizeH="0" baseline="0" dirty="0">
                <a:ln>
                  <a:noFill/>
                </a:ln>
                <a:effectLst/>
              </a:rPr>
              <a:t>Rinse affected skin or eyes thoroughly using the safety shower or eye wash station.</a:t>
            </a:r>
          </a:p>
          <a:p>
            <a:pPr marL="342900" marR="0" lvl="0" indent="-342900" fontAlgn="base">
              <a:lnSpc>
                <a:spcPct val="90000"/>
              </a:lnSpc>
              <a:spcBef>
                <a:spcPct val="20000"/>
              </a:spcBef>
              <a:spcAft>
                <a:spcPct val="0"/>
              </a:spcAft>
              <a:buClrTx/>
              <a:buSzTx/>
              <a:buFont typeface="Arial" pitchFamily="34" charset="0"/>
              <a:buChar char="•"/>
              <a:tabLst/>
            </a:pPr>
            <a:r>
              <a:rPr kumimoji="0" lang="en-US" altLang="de-DE" b="0" i="0" u="none" strike="noStrike" kern="1200" cap="none" normalizeH="0" baseline="0" dirty="0">
                <a:ln>
                  <a:noFill/>
                </a:ln>
                <a:effectLst/>
              </a:rPr>
              <a:t>First aid supplies are available in first aid boxes in the corridors on every floor.</a:t>
            </a:r>
          </a:p>
          <a:p>
            <a:pPr marL="342900" marR="0" lvl="0" indent="-342900" fontAlgn="base">
              <a:lnSpc>
                <a:spcPct val="90000"/>
              </a:lnSpc>
              <a:spcBef>
                <a:spcPct val="20000"/>
              </a:spcBef>
              <a:spcAft>
                <a:spcPct val="0"/>
              </a:spcAft>
              <a:buClrTx/>
              <a:buSzTx/>
              <a:buFont typeface="Arial" pitchFamily="34" charset="0"/>
              <a:buChar char="•"/>
              <a:tabLst/>
            </a:pPr>
            <a:r>
              <a:rPr kumimoji="0" lang="en-US" altLang="de-DE" b="0" i="0" u="none" strike="noStrike" kern="1200" cap="none" normalizeH="0" baseline="0" dirty="0">
                <a:ln>
                  <a:noFill/>
                </a:ln>
                <a:effectLst/>
              </a:rPr>
              <a:t>Fire extinguishers are located in corridors or at the entrances to the laboratories.</a:t>
            </a:r>
          </a:p>
          <a:p>
            <a:pPr marL="342900" marR="0" lvl="0" indent="-342900" fontAlgn="base">
              <a:lnSpc>
                <a:spcPct val="90000"/>
              </a:lnSpc>
              <a:spcBef>
                <a:spcPct val="20000"/>
              </a:spcBef>
              <a:spcAft>
                <a:spcPct val="0"/>
              </a:spcAft>
              <a:buClrTx/>
              <a:buSzTx/>
              <a:buFont typeface="Arial" pitchFamily="34" charset="0"/>
              <a:buChar char="•"/>
              <a:tabLst/>
            </a:pPr>
            <a:r>
              <a:rPr kumimoji="0" lang="en-US" altLang="de-DE" b="0" i="0" u="none" strike="noStrike" kern="1200" cap="none" normalizeH="0" baseline="0" dirty="0">
                <a:ln>
                  <a:noFill/>
                </a:ln>
                <a:effectLst/>
              </a:rPr>
              <a:t>Report and document all incidents according to the institute’s safety guidelines.</a:t>
            </a:r>
          </a:p>
        </p:txBody>
      </p:sp>
      <p:pic>
        <p:nvPicPr>
          <p:cNvPr id="14" name="Grafik 13">
            <a:extLst>
              <a:ext uri="{FF2B5EF4-FFF2-40B4-BE49-F238E27FC236}">
                <a16:creationId xmlns:a16="http://schemas.microsoft.com/office/drawing/2014/main" id="{FEA9EFC2-A404-E526-B4B0-4BB58404F39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4" b="15554"/>
          <a:stretch>
            <a:fillRect/>
          </a:stretch>
        </p:blipFill>
        <p:spPr>
          <a:xfrm>
            <a:off x="4668820" y="2977120"/>
            <a:ext cx="3446646" cy="3880880"/>
          </a:xfrm>
          <a:prstGeom prst="rect">
            <a:avLst/>
          </a:prstGeom>
          <a:noFill/>
        </p:spPr>
      </p:pic>
      <p:sp>
        <p:nvSpPr>
          <p:cNvPr id="2" name="Foliennummernplatzhalter 1" hidden="1"/>
          <p:cNvSpPr>
            <a:spLocks noGrp="1"/>
          </p:cNvSpPr>
          <p:nvPr>
            <p:ph type="sldNum" sz="quarter" idx="12"/>
          </p:nvPr>
        </p:nvSpPr>
        <p:spPr>
          <a:noFill/>
        </p:spPr>
        <p:txBody>
          <a:bodyPr/>
          <a:lstStyle/>
          <a:p>
            <a:pPr>
              <a:spcAft>
                <a:spcPts val="600"/>
              </a:spcAft>
            </a:pPr>
            <a:fld id="{9D6AFE40-C35A-4BD3-A46B-C73ADBD658CE}" type="slidenum">
              <a:rPr lang="de-DE" smtClean="0"/>
              <a:pPr>
                <a:spcAft>
                  <a:spcPts val="600"/>
                </a:spcAft>
              </a:pPr>
              <a:t>10</a:t>
            </a:fld>
            <a:endParaRPr lang="de-DE"/>
          </a:p>
        </p:txBody>
      </p:sp>
      <p:sp>
        <p:nvSpPr>
          <p:cNvPr id="15" name="Textfeld 14">
            <a:extLst>
              <a:ext uri="{FF2B5EF4-FFF2-40B4-BE49-F238E27FC236}">
                <a16:creationId xmlns:a16="http://schemas.microsoft.com/office/drawing/2014/main" id="{5959331B-B80A-E5E1-E88A-72F94DB23A18}"/>
              </a:ext>
            </a:extLst>
          </p:cNvPr>
          <p:cNvSpPr txBox="1"/>
          <p:nvPr/>
        </p:nvSpPr>
        <p:spPr>
          <a:xfrm>
            <a:off x="4671175" y="2968969"/>
            <a:ext cx="1489230" cy="261610"/>
          </a:xfrm>
          <a:prstGeom prst="rect">
            <a:avLst/>
          </a:prstGeom>
          <a:noFill/>
          <a:ln>
            <a:solidFill>
              <a:schemeClr val="bg2">
                <a:lumMod val="10000"/>
              </a:schemeClr>
            </a:solidFill>
          </a:ln>
        </p:spPr>
        <p:txBody>
          <a:bodyPr wrap="square" rtlCol="0">
            <a:spAutoFit/>
          </a:bodyPr>
          <a:lstStyle/>
          <a:p>
            <a:pPr algn="ctr"/>
            <a:r>
              <a:rPr lang="de-DE" sz="1100" b="1" dirty="0" err="1"/>
              <a:t>first</a:t>
            </a:r>
            <a:r>
              <a:rPr lang="de-DE" sz="1100" b="1" dirty="0"/>
              <a:t> </a:t>
            </a:r>
            <a:r>
              <a:rPr lang="de-DE" sz="1100" b="1" dirty="0" err="1"/>
              <a:t>aid</a:t>
            </a:r>
            <a:r>
              <a:rPr lang="de-DE" sz="1100" b="1" dirty="0"/>
              <a:t> </a:t>
            </a:r>
            <a:r>
              <a:rPr lang="de-DE" sz="1100" b="1" dirty="0" err="1"/>
              <a:t>logbook</a:t>
            </a:r>
            <a:endParaRPr lang="en-US" sz="1100" b="1" dirty="0">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C62229C5-E14F-6B1C-D666-4358C5C33952}"/>
              </a:ext>
            </a:extLst>
          </p:cNvPr>
          <p:cNvSpPr txBox="1"/>
          <p:nvPr/>
        </p:nvSpPr>
        <p:spPr>
          <a:xfrm>
            <a:off x="4896241" y="3267432"/>
            <a:ext cx="944118" cy="430887"/>
          </a:xfrm>
          <a:prstGeom prst="rect">
            <a:avLst/>
          </a:prstGeom>
          <a:noFill/>
          <a:ln>
            <a:solidFill>
              <a:schemeClr val="bg2">
                <a:lumMod val="10000"/>
              </a:schemeClr>
            </a:solidFill>
          </a:ln>
        </p:spPr>
        <p:txBody>
          <a:bodyPr wrap="square" rtlCol="0">
            <a:spAutoFit/>
          </a:bodyPr>
          <a:lstStyle/>
          <a:p>
            <a:r>
              <a:rPr lang="en-US" sz="1100" b="1" dirty="0">
                <a:latin typeface="Arial" panose="020B0604020202020204" pitchFamily="34" charset="0"/>
                <a:cs typeface="Arial" panose="020B0604020202020204" pitchFamily="34" charset="0"/>
              </a:rPr>
              <a:t>Emergency numbers</a:t>
            </a:r>
          </a:p>
        </p:txBody>
      </p:sp>
      <p:cxnSp>
        <p:nvCxnSpPr>
          <p:cNvPr id="17" name="Gerade Verbindung mit Pfeil 16">
            <a:extLst>
              <a:ext uri="{FF2B5EF4-FFF2-40B4-BE49-F238E27FC236}">
                <a16:creationId xmlns:a16="http://schemas.microsoft.com/office/drawing/2014/main" id="{E35BFBFC-8D26-859F-F7A5-B5B47B5BCE0E}"/>
              </a:ext>
            </a:extLst>
          </p:cNvPr>
          <p:cNvCxnSpPr>
            <a:cxnSpLocks/>
          </p:cNvCxnSpPr>
          <p:nvPr/>
        </p:nvCxnSpPr>
        <p:spPr>
          <a:xfrm>
            <a:off x="6054082" y="3207410"/>
            <a:ext cx="343871" cy="4214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5A82B88B-F676-3DCC-8439-8034621E5BC6}"/>
              </a:ext>
            </a:extLst>
          </p:cNvPr>
          <p:cNvCxnSpPr>
            <a:cxnSpLocks/>
          </p:cNvCxnSpPr>
          <p:nvPr/>
        </p:nvCxnSpPr>
        <p:spPr>
          <a:xfrm>
            <a:off x="5415790" y="3632798"/>
            <a:ext cx="225066" cy="2821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Grafik 20">
            <a:extLst>
              <a:ext uri="{FF2B5EF4-FFF2-40B4-BE49-F238E27FC236}">
                <a16:creationId xmlns:a16="http://schemas.microsoft.com/office/drawing/2014/main" id="{F1D032DB-DD5E-B0EF-2C2D-B79508F2DB8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r="24640"/>
          <a:stretch/>
        </p:blipFill>
        <p:spPr>
          <a:xfrm>
            <a:off x="4269620" y="4175027"/>
            <a:ext cx="1489230" cy="2634882"/>
          </a:xfrm>
          <a:prstGeom prst="rect">
            <a:avLst/>
          </a:prstGeom>
        </p:spPr>
      </p:pic>
      <p:cxnSp>
        <p:nvCxnSpPr>
          <p:cNvPr id="28" name="Gerade Verbindung mit Pfeil 27">
            <a:extLst>
              <a:ext uri="{FF2B5EF4-FFF2-40B4-BE49-F238E27FC236}">
                <a16:creationId xmlns:a16="http://schemas.microsoft.com/office/drawing/2014/main" id="{E7B98547-FC01-BA17-9F0B-6E25E2C12162}"/>
              </a:ext>
            </a:extLst>
          </p:cNvPr>
          <p:cNvCxnSpPr>
            <a:cxnSpLocks/>
          </p:cNvCxnSpPr>
          <p:nvPr/>
        </p:nvCxnSpPr>
        <p:spPr>
          <a:xfrm>
            <a:off x="1396180" y="5187897"/>
            <a:ext cx="5082575" cy="3736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CE308BFA-5C1D-A159-88C6-F8624AFA5DFF}"/>
              </a:ext>
            </a:extLst>
          </p:cNvPr>
          <p:cNvCxnSpPr>
            <a:cxnSpLocks/>
          </p:cNvCxnSpPr>
          <p:nvPr/>
        </p:nvCxnSpPr>
        <p:spPr>
          <a:xfrm>
            <a:off x="2502441" y="5241474"/>
            <a:ext cx="2105814" cy="6400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0DB0475C-770D-CD18-D5FE-F9444893A693}"/>
              </a:ext>
            </a:extLst>
          </p:cNvPr>
          <p:cNvGrpSpPr/>
          <p:nvPr/>
        </p:nvGrpSpPr>
        <p:grpSpPr>
          <a:xfrm>
            <a:off x="5727912" y="776152"/>
            <a:ext cx="3208735" cy="2214593"/>
            <a:chOff x="7517852" y="2135389"/>
            <a:chExt cx="3208735" cy="2214593"/>
          </a:xfrm>
        </p:grpSpPr>
        <p:pic>
          <p:nvPicPr>
            <p:cNvPr id="5" name="Picture 2">
              <a:extLst>
                <a:ext uri="{FF2B5EF4-FFF2-40B4-BE49-F238E27FC236}">
                  <a16:creationId xmlns:a16="http://schemas.microsoft.com/office/drawing/2014/main" id="{72CAFDC7-FD61-B219-63F1-485202CBBF68}"/>
                </a:ext>
              </a:extLst>
            </p:cNvPr>
            <p:cNvPicPr>
              <a:picLocks noChangeAspect="1" noChangeArrowheads="1"/>
            </p:cNvPicPr>
            <p:nvPr/>
          </p:nvPicPr>
          <p:blipFill>
            <a:blip r:embed="rId7" cstate="print"/>
            <a:srcRect/>
            <a:stretch>
              <a:fillRect/>
            </a:stretch>
          </p:blipFill>
          <p:spPr bwMode="auto">
            <a:xfrm>
              <a:off x="7517852" y="2135389"/>
              <a:ext cx="3208735" cy="2214593"/>
            </a:xfrm>
            <a:prstGeom prst="rect">
              <a:avLst/>
            </a:prstGeom>
            <a:noFill/>
            <a:ln w="9525">
              <a:noFill/>
              <a:miter lim="800000"/>
              <a:headEnd/>
              <a:tailEnd/>
            </a:ln>
            <a:effectLst/>
          </p:spPr>
        </p:pic>
        <p:pic>
          <p:nvPicPr>
            <p:cNvPr id="6" name="Picture 2">
              <a:extLst>
                <a:ext uri="{FF2B5EF4-FFF2-40B4-BE49-F238E27FC236}">
                  <a16:creationId xmlns:a16="http://schemas.microsoft.com/office/drawing/2014/main" id="{558901FE-851E-F4A5-DBC2-CF1F961A28DB}"/>
                </a:ext>
              </a:extLst>
            </p:cNvPr>
            <p:cNvPicPr>
              <a:picLocks noChangeAspect="1" noChangeArrowheads="1"/>
            </p:cNvPicPr>
            <p:nvPr/>
          </p:nvPicPr>
          <p:blipFill>
            <a:blip r:embed="rId8" cstate="print"/>
            <a:srcRect/>
            <a:stretch>
              <a:fillRect/>
            </a:stretch>
          </p:blipFill>
          <p:spPr bwMode="auto">
            <a:xfrm>
              <a:off x="9238262" y="2782132"/>
              <a:ext cx="455312" cy="455312"/>
            </a:xfrm>
            <a:prstGeom prst="rect">
              <a:avLst/>
            </a:prstGeom>
            <a:noFill/>
            <a:ln w="9525">
              <a:noFill/>
              <a:miter lim="800000"/>
              <a:headEnd/>
              <a:tailEnd/>
            </a:ln>
            <a:effectLst/>
          </p:spPr>
        </p:pic>
      </p:grpSp>
      <p:cxnSp>
        <p:nvCxnSpPr>
          <p:cNvPr id="9" name="Gerade Verbindung mit Pfeil 8">
            <a:extLst>
              <a:ext uri="{FF2B5EF4-FFF2-40B4-BE49-F238E27FC236}">
                <a16:creationId xmlns:a16="http://schemas.microsoft.com/office/drawing/2014/main" id="{F11C5214-C6FB-13C9-7809-C972D4F5418E}"/>
              </a:ext>
            </a:extLst>
          </p:cNvPr>
          <p:cNvCxnSpPr>
            <a:cxnSpLocks/>
            <a:stCxn id="6" idx="2"/>
          </p:cNvCxnSpPr>
          <p:nvPr/>
        </p:nvCxnSpPr>
        <p:spPr>
          <a:xfrm flipH="1">
            <a:off x="6948725" y="1878207"/>
            <a:ext cx="727253" cy="213198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amond/>
  </p:transition>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11</a:t>
            </a:fld>
            <a:endParaRPr lang="de-DE"/>
          </a:p>
        </p:txBody>
      </p:sp>
      <p:sp>
        <p:nvSpPr>
          <p:cNvPr id="4" name="Rechteck 3"/>
          <p:cNvSpPr/>
          <p:nvPr/>
        </p:nvSpPr>
        <p:spPr>
          <a:xfrm>
            <a:off x="798008" y="478061"/>
            <a:ext cx="7537562" cy="1200329"/>
          </a:xfrm>
          <a:prstGeom prst="rect">
            <a:avLst/>
          </a:prstGeom>
        </p:spPr>
        <p:txBody>
          <a:bodyPr wrap="square">
            <a:spAutoFit/>
          </a:bodyPr>
          <a:lstStyle/>
          <a:p>
            <a:r>
              <a:rPr lang="en-US" sz="3600" b="1" dirty="0"/>
              <a:t>Records of Genetic Engineering Work – Organization and Content</a:t>
            </a:r>
            <a:endParaRPr lang="en-US" sz="3600" dirty="0"/>
          </a:p>
        </p:txBody>
      </p:sp>
      <p:sp>
        <p:nvSpPr>
          <p:cNvPr id="6" name="Rectangle 2"/>
          <p:cNvSpPr>
            <a:spLocks noChangeArrowheads="1"/>
          </p:cNvSpPr>
          <p:nvPr/>
        </p:nvSpPr>
        <p:spPr bwMode="auto">
          <a:xfrm>
            <a:off x="1142552" y="2603826"/>
            <a:ext cx="684847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The documentation consists of three parts</a:t>
            </a:r>
          </a:p>
          <a:p>
            <a:endParaRPr lang="en-US" sz="2000" dirty="0"/>
          </a:p>
          <a:p>
            <a:pPr marL="285750" indent="-285750">
              <a:spcBef>
                <a:spcPts val="600"/>
              </a:spcBef>
              <a:buFont typeface="Arial" panose="020B0604020202020204" pitchFamily="34" charset="0"/>
              <a:buChar char="•"/>
            </a:pPr>
            <a:r>
              <a:rPr lang="en-US" sz="2000" dirty="0"/>
              <a:t>General information on the project / facility (Part I)</a:t>
            </a:r>
          </a:p>
          <a:p>
            <a:pPr marL="285750" indent="-285750">
              <a:spcBef>
                <a:spcPts val="600"/>
              </a:spcBef>
              <a:buFont typeface="Arial" panose="020B0604020202020204" pitchFamily="34" charset="0"/>
              <a:buChar char="•"/>
            </a:pPr>
            <a:r>
              <a:rPr lang="en-US" sz="2000" dirty="0"/>
              <a:t>Vector- and organism-specific information (Part II)</a:t>
            </a:r>
          </a:p>
          <a:p>
            <a:pPr marL="285750" indent="-285750">
              <a:spcBef>
                <a:spcPts val="600"/>
              </a:spcBef>
              <a:buFont typeface="Arial" panose="020B0604020202020204" pitchFamily="34" charset="0"/>
              <a:buChar char="•"/>
            </a:pPr>
            <a:r>
              <a:rPr lang="en-US" sz="2000" dirty="0"/>
              <a:t>Details of the genetic engineering experiment (Part III)</a:t>
            </a:r>
          </a:p>
          <a:p>
            <a:pPr marL="285750" indent="-285750">
              <a:spcBef>
                <a:spcPts val="600"/>
              </a:spcBef>
              <a:buFont typeface="Arial" panose="020B0604020202020204" pitchFamily="34" charset="0"/>
              <a:buChar char="•"/>
            </a:pPr>
            <a:endParaRPr lang="en-US" sz="2000" dirty="0"/>
          </a:p>
        </p:txBody>
      </p:sp>
      <p:sp>
        <p:nvSpPr>
          <p:cNvPr id="5" name="Textfeld 4">
            <a:extLst>
              <a:ext uri="{FF2B5EF4-FFF2-40B4-BE49-F238E27FC236}">
                <a16:creationId xmlns:a16="http://schemas.microsoft.com/office/drawing/2014/main" id="{52C8D70E-33C0-73A4-33D8-7B59758197F9}"/>
              </a:ext>
            </a:extLst>
          </p:cNvPr>
          <p:cNvSpPr txBox="1"/>
          <p:nvPr/>
        </p:nvSpPr>
        <p:spPr>
          <a:xfrm>
            <a:off x="891533" y="5429852"/>
            <a:ext cx="7350512" cy="646331"/>
          </a:xfrm>
          <a:prstGeom prst="rect">
            <a:avLst/>
          </a:prstGeom>
          <a:noFill/>
        </p:spPr>
        <p:txBody>
          <a:bodyPr wrap="square">
            <a:spAutoFit/>
          </a:bodyPr>
          <a:lstStyle/>
          <a:p>
            <a:pPr algn="ctr"/>
            <a:r>
              <a:rPr lang="en-US" sz="1800" b="1" dirty="0"/>
              <a:t>The collection and maintenance of records are delegated to the respective group leaders.</a:t>
            </a:r>
          </a:p>
        </p:txBody>
      </p:sp>
      <p:sp>
        <p:nvSpPr>
          <p:cNvPr id="8" name="Textfeld 7">
            <a:extLst>
              <a:ext uri="{FF2B5EF4-FFF2-40B4-BE49-F238E27FC236}">
                <a16:creationId xmlns:a16="http://schemas.microsoft.com/office/drawing/2014/main" id="{C2C90BA6-6412-9769-8B10-C27846C65EED}"/>
              </a:ext>
            </a:extLst>
          </p:cNvPr>
          <p:cNvSpPr txBox="1"/>
          <p:nvPr/>
        </p:nvSpPr>
        <p:spPr>
          <a:xfrm>
            <a:off x="2280789" y="1838215"/>
            <a:ext cx="4572000" cy="369332"/>
          </a:xfrm>
          <a:prstGeom prst="rect">
            <a:avLst/>
          </a:prstGeom>
          <a:noFill/>
        </p:spPr>
        <p:txBody>
          <a:bodyPr wrap="square">
            <a:spAutoFit/>
          </a:bodyPr>
          <a:lstStyle/>
          <a:p>
            <a:pPr marL="177800" indent="-177800" algn="ctr"/>
            <a:r>
              <a:rPr lang="de-DE" sz="1800" b="1" dirty="0" err="1"/>
              <a:t>Documentation</a:t>
            </a:r>
            <a:r>
              <a:rPr lang="de-DE" sz="1800" b="1" dirty="0"/>
              <a:t> </a:t>
            </a:r>
            <a:r>
              <a:rPr lang="de-DE" sz="1800" b="1" dirty="0" err="1"/>
              <a:t>requirement</a:t>
            </a:r>
            <a:r>
              <a:rPr lang="de-DE" sz="1800" b="1" dirty="0"/>
              <a:t>!</a:t>
            </a:r>
            <a:endParaRPr lang="de-DE" sz="1800" b="1" dirty="0">
              <a:latin typeface="Times New Roman" pitchFamily="18" charset="0"/>
              <a:cs typeface="Times New Roman" pitchFamily="18" charset="0"/>
            </a:endParaRPr>
          </a:p>
        </p:txBody>
      </p:sp>
    </p:spTree>
  </p:cSld>
  <p:clrMapOvr>
    <a:masterClrMapping/>
  </p:clrMapOvr>
  <p:transition spd="med">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12</a:t>
            </a:fld>
            <a:endParaRPr lang="de-DE"/>
          </a:p>
        </p:txBody>
      </p:sp>
      <p:pic>
        <p:nvPicPr>
          <p:cNvPr id="5" name="Picture 1"/>
          <p:cNvPicPr>
            <a:picLocks noChangeAspect="1" noChangeArrowheads="1"/>
          </p:cNvPicPr>
          <p:nvPr/>
        </p:nvPicPr>
        <p:blipFill>
          <a:blip r:embed="rId2" cstate="print"/>
          <a:srcRect/>
          <a:stretch>
            <a:fillRect/>
          </a:stretch>
        </p:blipFill>
        <p:spPr bwMode="auto">
          <a:xfrm>
            <a:off x="3332386" y="1291471"/>
            <a:ext cx="3918535" cy="5538535"/>
          </a:xfrm>
          <a:prstGeom prst="rect">
            <a:avLst/>
          </a:prstGeom>
          <a:noFill/>
          <a:ln w="9525">
            <a:noFill/>
            <a:miter lim="800000"/>
            <a:headEnd/>
            <a:tailEnd/>
          </a:ln>
          <a:effectLst/>
        </p:spPr>
      </p:pic>
      <p:sp>
        <p:nvSpPr>
          <p:cNvPr id="6" name="Textfeld 5"/>
          <p:cNvSpPr txBox="1"/>
          <p:nvPr/>
        </p:nvSpPr>
        <p:spPr>
          <a:xfrm>
            <a:off x="737118" y="3097770"/>
            <a:ext cx="1351652" cy="646331"/>
          </a:xfrm>
          <a:prstGeom prst="rect">
            <a:avLst/>
          </a:prstGeom>
          <a:noFill/>
        </p:spPr>
        <p:txBody>
          <a:bodyPr wrap="none" rtlCol="0">
            <a:spAutoFit/>
          </a:bodyPr>
          <a:lstStyle/>
          <a:p>
            <a:r>
              <a:rPr lang="de-DE" sz="3600" b="1" dirty="0">
                <a:latin typeface="Times New Roman" pitchFamily="18" charset="0"/>
                <a:cs typeface="Times New Roman" pitchFamily="18" charset="0"/>
              </a:rPr>
              <a:t>Part I</a:t>
            </a:r>
          </a:p>
        </p:txBody>
      </p:sp>
      <p:sp>
        <p:nvSpPr>
          <p:cNvPr id="7" name="Rechteck 6">
            <a:extLst>
              <a:ext uri="{FF2B5EF4-FFF2-40B4-BE49-F238E27FC236}">
                <a16:creationId xmlns:a16="http://schemas.microsoft.com/office/drawing/2014/main" id="{3512D543-D6C4-4B9B-AA8E-24F1DCE24204}"/>
              </a:ext>
            </a:extLst>
          </p:cNvPr>
          <p:cNvSpPr/>
          <p:nvPr/>
        </p:nvSpPr>
        <p:spPr>
          <a:xfrm>
            <a:off x="533400" y="618509"/>
            <a:ext cx="8610600" cy="584775"/>
          </a:xfrm>
          <a:prstGeom prst="rect">
            <a:avLst/>
          </a:prstGeom>
        </p:spPr>
        <p:txBody>
          <a:bodyPr wrap="square">
            <a:spAutoFit/>
          </a:bodyPr>
          <a:lstStyle/>
          <a:p>
            <a:pPr>
              <a:spcBef>
                <a:spcPts val="600"/>
              </a:spcBef>
            </a:pPr>
            <a:r>
              <a:rPr lang="en-US" sz="3200" dirty="0"/>
              <a:t>General information on the project / facility</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13</a:t>
            </a:fld>
            <a:endParaRPr lang="de-DE"/>
          </a:p>
        </p:txBody>
      </p:sp>
      <p:sp>
        <p:nvSpPr>
          <p:cNvPr id="5" name="Textfeld 4"/>
          <p:cNvSpPr txBox="1"/>
          <p:nvPr/>
        </p:nvSpPr>
        <p:spPr>
          <a:xfrm>
            <a:off x="4049401" y="1305961"/>
            <a:ext cx="1531188" cy="646331"/>
          </a:xfrm>
          <a:prstGeom prst="rect">
            <a:avLst/>
          </a:prstGeom>
          <a:noFill/>
        </p:spPr>
        <p:txBody>
          <a:bodyPr wrap="none" rtlCol="0">
            <a:spAutoFit/>
          </a:bodyPr>
          <a:lstStyle/>
          <a:p>
            <a:r>
              <a:rPr lang="de-DE" sz="3600" b="1" dirty="0">
                <a:latin typeface="Times New Roman" pitchFamily="18" charset="0"/>
                <a:cs typeface="Times New Roman" pitchFamily="18" charset="0"/>
              </a:rPr>
              <a:t>Part II</a:t>
            </a:r>
          </a:p>
        </p:txBody>
      </p:sp>
      <p:pic>
        <p:nvPicPr>
          <p:cNvPr id="6145" name="Picture 1"/>
          <p:cNvPicPr>
            <a:picLocks noChangeAspect="1" noChangeArrowheads="1"/>
          </p:cNvPicPr>
          <p:nvPr/>
        </p:nvPicPr>
        <p:blipFill>
          <a:blip r:embed="rId2" cstate="print"/>
          <a:srcRect l="5932" t="11199" r="5932" b="13198"/>
          <a:stretch>
            <a:fillRect/>
          </a:stretch>
        </p:blipFill>
        <p:spPr bwMode="auto">
          <a:xfrm>
            <a:off x="3334319" y="2064317"/>
            <a:ext cx="5756375" cy="3487722"/>
          </a:xfrm>
          <a:prstGeom prst="rect">
            <a:avLst/>
          </a:prstGeom>
          <a:noFill/>
          <a:ln w="9525">
            <a:noFill/>
            <a:miter lim="800000"/>
            <a:headEnd/>
            <a:tailEnd/>
          </a:ln>
        </p:spPr>
      </p:pic>
      <p:sp>
        <p:nvSpPr>
          <p:cNvPr id="6" name="Rechteck 5">
            <a:extLst>
              <a:ext uri="{FF2B5EF4-FFF2-40B4-BE49-F238E27FC236}">
                <a16:creationId xmlns:a16="http://schemas.microsoft.com/office/drawing/2014/main" id="{8D4F325C-2CCB-45FE-B498-418CB3501728}"/>
              </a:ext>
            </a:extLst>
          </p:cNvPr>
          <p:cNvSpPr/>
          <p:nvPr/>
        </p:nvSpPr>
        <p:spPr>
          <a:xfrm>
            <a:off x="261055" y="522584"/>
            <a:ext cx="8962903" cy="646331"/>
          </a:xfrm>
          <a:prstGeom prst="rect">
            <a:avLst/>
          </a:prstGeom>
        </p:spPr>
        <p:txBody>
          <a:bodyPr wrap="none">
            <a:spAutoFit/>
          </a:bodyPr>
          <a:lstStyle/>
          <a:p>
            <a:pPr>
              <a:spcBef>
                <a:spcPts val="600"/>
              </a:spcBef>
            </a:pPr>
            <a:r>
              <a:rPr lang="en-US" sz="3600" dirty="0"/>
              <a:t>Vector- and organism-specific information</a:t>
            </a:r>
          </a:p>
        </p:txBody>
      </p:sp>
      <p:pic>
        <p:nvPicPr>
          <p:cNvPr id="3" name="Picture 2">
            <a:extLst>
              <a:ext uri="{FF2B5EF4-FFF2-40B4-BE49-F238E27FC236}">
                <a16:creationId xmlns:a16="http://schemas.microsoft.com/office/drawing/2014/main" id="{32D1836A-6C01-FD20-90D8-9B8A1D8A8719}"/>
              </a:ext>
            </a:extLst>
          </p:cNvPr>
          <p:cNvPicPr>
            <a:picLocks noChangeAspect="1" noChangeArrowheads="1"/>
          </p:cNvPicPr>
          <p:nvPr/>
        </p:nvPicPr>
        <p:blipFill>
          <a:blip r:embed="rId3" cstate="print"/>
          <a:srcRect l="10689" t="5826" r="8517" b="6696"/>
          <a:stretch>
            <a:fillRect/>
          </a:stretch>
        </p:blipFill>
        <p:spPr bwMode="auto">
          <a:xfrm>
            <a:off x="99414" y="1384582"/>
            <a:ext cx="3234905" cy="4960189"/>
          </a:xfrm>
          <a:prstGeom prst="rect">
            <a:avLst/>
          </a:prstGeom>
          <a:noFill/>
          <a:ln w="9525">
            <a:noFill/>
            <a:miter lim="800000"/>
            <a:headEnd/>
            <a:tailEnd/>
          </a:ln>
        </p:spPr>
      </p:pic>
    </p:spTree>
  </p:cSld>
  <p:clrMapOvr>
    <a:masterClrMapping/>
  </p:clrMapOvr>
  <p:transition spd="med">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14</a:t>
            </a:fld>
            <a:endParaRPr lang="de-DE"/>
          </a:p>
        </p:txBody>
      </p:sp>
      <p:sp>
        <p:nvSpPr>
          <p:cNvPr id="5" name="Textfeld 4"/>
          <p:cNvSpPr txBox="1"/>
          <p:nvPr/>
        </p:nvSpPr>
        <p:spPr>
          <a:xfrm>
            <a:off x="98502" y="3097770"/>
            <a:ext cx="1531188" cy="646331"/>
          </a:xfrm>
          <a:prstGeom prst="rect">
            <a:avLst/>
          </a:prstGeom>
          <a:noFill/>
        </p:spPr>
        <p:txBody>
          <a:bodyPr wrap="none" rtlCol="0">
            <a:spAutoFit/>
          </a:bodyPr>
          <a:lstStyle/>
          <a:p>
            <a:r>
              <a:rPr lang="de-DE" sz="3600" b="1" dirty="0">
                <a:latin typeface="Times New Roman" pitchFamily="18" charset="0"/>
                <a:cs typeface="Times New Roman" pitchFamily="18" charset="0"/>
              </a:rPr>
              <a:t>Part II</a:t>
            </a:r>
          </a:p>
        </p:txBody>
      </p:sp>
      <p:pic>
        <p:nvPicPr>
          <p:cNvPr id="56322" name="Picture 2"/>
          <p:cNvPicPr>
            <a:picLocks noChangeAspect="1" noChangeArrowheads="1"/>
          </p:cNvPicPr>
          <p:nvPr/>
        </p:nvPicPr>
        <p:blipFill>
          <a:blip r:embed="rId2" cstate="print"/>
          <a:srcRect/>
          <a:stretch>
            <a:fillRect/>
          </a:stretch>
        </p:blipFill>
        <p:spPr bwMode="auto">
          <a:xfrm>
            <a:off x="1638302" y="1633925"/>
            <a:ext cx="7404100" cy="4899772"/>
          </a:xfrm>
          <a:prstGeom prst="rect">
            <a:avLst/>
          </a:prstGeom>
          <a:noFill/>
          <a:ln w="9525">
            <a:noFill/>
            <a:miter lim="800000"/>
            <a:headEnd/>
            <a:tailEnd/>
          </a:ln>
        </p:spPr>
      </p:pic>
      <p:sp>
        <p:nvSpPr>
          <p:cNvPr id="6" name="Rechteck 5">
            <a:extLst>
              <a:ext uri="{FF2B5EF4-FFF2-40B4-BE49-F238E27FC236}">
                <a16:creationId xmlns:a16="http://schemas.microsoft.com/office/drawing/2014/main" id="{5BFF0BA8-CEF3-4347-ACCF-4D80029F85B8}"/>
              </a:ext>
            </a:extLst>
          </p:cNvPr>
          <p:cNvSpPr/>
          <p:nvPr/>
        </p:nvSpPr>
        <p:spPr>
          <a:xfrm>
            <a:off x="234819" y="589962"/>
            <a:ext cx="8674362" cy="646331"/>
          </a:xfrm>
          <a:prstGeom prst="rect">
            <a:avLst/>
          </a:prstGeom>
        </p:spPr>
        <p:txBody>
          <a:bodyPr wrap="none">
            <a:spAutoFit/>
          </a:bodyPr>
          <a:lstStyle/>
          <a:p>
            <a:pPr>
              <a:spcBef>
                <a:spcPts val="600"/>
              </a:spcBef>
            </a:pPr>
            <a:r>
              <a:rPr lang="en-US" sz="3600" dirty="0"/>
              <a:t>Vector- and organism-specific information</a:t>
            </a:r>
          </a:p>
        </p:txBody>
      </p:sp>
    </p:spTree>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15</a:t>
            </a:fld>
            <a:endParaRPr lang="de-DE"/>
          </a:p>
        </p:txBody>
      </p:sp>
      <p:sp>
        <p:nvSpPr>
          <p:cNvPr id="5" name="Textfeld 4"/>
          <p:cNvSpPr txBox="1"/>
          <p:nvPr/>
        </p:nvSpPr>
        <p:spPr>
          <a:xfrm>
            <a:off x="737118" y="3097770"/>
            <a:ext cx="1710725" cy="646331"/>
          </a:xfrm>
          <a:prstGeom prst="rect">
            <a:avLst/>
          </a:prstGeom>
          <a:noFill/>
        </p:spPr>
        <p:txBody>
          <a:bodyPr wrap="none" rtlCol="0">
            <a:spAutoFit/>
          </a:bodyPr>
          <a:lstStyle/>
          <a:p>
            <a:r>
              <a:rPr lang="de-DE" sz="3600" b="1" dirty="0">
                <a:latin typeface="Times New Roman" pitchFamily="18" charset="0"/>
                <a:cs typeface="Times New Roman" pitchFamily="18" charset="0"/>
              </a:rPr>
              <a:t>Part III</a:t>
            </a:r>
          </a:p>
        </p:txBody>
      </p:sp>
      <p:pic>
        <p:nvPicPr>
          <p:cNvPr id="54274" name="Picture 2"/>
          <p:cNvPicPr>
            <a:picLocks noChangeAspect="1" noChangeArrowheads="1"/>
          </p:cNvPicPr>
          <p:nvPr/>
        </p:nvPicPr>
        <p:blipFill>
          <a:blip r:embed="rId2" cstate="print"/>
          <a:srcRect/>
          <a:stretch>
            <a:fillRect/>
          </a:stretch>
        </p:blipFill>
        <p:spPr bwMode="auto">
          <a:xfrm>
            <a:off x="3343939" y="1291471"/>
            <a:ext cx="3897483" cy="5519490"/>
          </a:xfrm>
          <a:prstGeom prst="rect">
            <a:avLst/>
          </a:prstGeom>
          <a:noFill/>
          <a:ln w="9525">
            <a:noFill/>
            <a:miter lim="800000"/>
            <a:headEnd/>
            <a:tailEnd/>
          </a:ln>
        </p:spPr>
      </p:pic>
      <p:sp>
        <p:nvSpPr>
          <p:cNvPr id="6" name="Rechteck 5">
            <a:extLst>
              <a:ext uri="{FF2B5EF4-FFF2-40B4-BE49-F238E27FC236}">
                <a16:creationId xmlns:a16="http://schemas.microsoft.com/office/drawing/2014/main" id="{5C0CED60-284C-433F-BD7E-DC703AB72B1E}"/>
              </a:ext>
            </a:extLst>
          </p:cNvPr>
          <p:cNvSpPr/>
          <p:nvPr/>
        </p:nvSpPr>
        <p:spPr>
          <a:xfrm>
            <a:off x="391448" y="510331"/>
            <a:ext cx="8361104" cy="584775"/>
          </a:xfrm>
          <a:prstGeom prst="rect">
            <a:avLst/>
          </a:prstGeom>
        </p:spPr>
        <p:txBody>
          <a:bodyPr wrap="square">
            <a:spAutoFit/>
          </a:bodyPr>
          <a:lstStyle/>
          <a:p>
            <a:pPr algn="ctr">
              <a:spcBef>
                <a:spcPts val="600"/>
              </a:spcBef>
            </a:pPr>
            <a:r>
              <a:rPr lang="en-US" sz="3200" dirty="0"/>
              <a:t>Details of the genetic engineering experiment</a:t>
            </a:r>
          </a:p>
        </p:txBody>
      </p:sp>
    </p:spTree>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16</a:t>
            </a:fld>
            <a:endParaRPr lang="de-DE"/>
          </a:p>
        </p:txBody>
      </p:sp>
      <p:sp>
        <p:nvSpPr>
          <p:cNvPr id="4" name="Rechteck 3"/>
          <p:cNvSpPr/>
          <p:nvPr/>
        </p:nvSpPr>
        <p:spPr>
          <a:xfrm>
            <a:off x="2004630" y="126188"/>
            <a:ext cx="5134739" cy="646331"/>
          </a:xfrm>
          <a:prstGeom prst="rect">
            <a:avLst/>
          </a:prstGeom>
        </p:spPr>
        <p:txBody>
          <a:bodyPr wrap="none">
            <a:spAutoFit/>
          </a:bodyPr>
          <a:lstStyle/>
          <a:p>
            <a:pPr lvl="0" algn="ctr"/>
            <a:r>
              <a:rPr lang="en-US" sz="3600" b="1" dirty="0"/>
              <a:t>Operating Instructions</a:t>
            </a:r>
            <a:endParaRPr lang="de-DE" sz="3600" dirty="0">
              <a:latin typeface="Times New Roman" pitchFamily="18" charset="0"/>
              <a:cs typeface="Times New Roman" pitchFamily="18" charset="0"/>
            </a:endParaRPr>
          </a:p>
        </p:txBody>
      </p:sp>
      <p:pic>
        <p:nvPicPr>
          <p:cNvPr id="96258" name="Picture 2"/>
          <p:cNvPicPr>
            <a:picLocks noChangeAspect="1" noChangeArrowheads="1"/>
          </p:cNvPicPr>
          <p:nvPr/>
        </p:nvPicPr>
        <p:blipFill>
          <a:blip r:embed="rId2" cstate="print"/>
          <a:srcRect t="9840" b="9840"/>
          <a:stretch>
            <a:fillRect/>
          </a:stretch>
        </p:blipFill>
        <p:spPr bwMode="auto">
          <a:xfrm>
            <a:off x="106723" y="1900073"/>
            <a:ext cx="4400507" cy="4995787"/>
          </a:xfrm>
          <a:prstGeom prst="rect">
            <a:avLst/>
          </a:prstGeom>
          <a:noFill/>
          <a:ln w="9525">
            <a:noFill/>
            <a:miter lim="800000"/>
            <a:headEnd/>
            <a:tailEnd/>
          </a:ln>
          <a:effectLst/>
        </p:spPr>
      </p:pic>
      <p:pic>
        <p:nvPicPr>
          <p:cNvPr id="96259" name="Picture 3"/>
          <p:cNvPicPr>
            <a:picLocks noChangeAspect="1" noChangeArrowheads="1"/>
          </p:cNvPicPr>
          <p:nvPr/>
        </p:nvPicPr>
        <p:blipFill>
          <a:blip r:embed="rId3" cstate="print"/>
          <a:srcRect t="6946" b="12733"/>
          <a:stretch>
            <a:fillRect/>
          </a:stretch>
        </p:blipFill>
        <p:spPr bwMode="auto">
          <a:xfrm>
            <a:off x="4648200" y="1902955"/>
            <a:ext cx="4400550" cy="4995799"/>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l="26657" t="30347" r="23801" b="13794"/>
          <a:stretch>
            <a:fillRect/>
          </a:stretch>
        </p:blipFill>
        <p:spPr bwMode="auto">
          <a:xfrm>
            <a:off x="349480" y="2818398"/>
            <a:ext cx="3903591" cy="3159136"/>
          </a:xfrm>
          <a:prstGeom prst="rect">
            <a:avLst/>
          </a:prstGeom>
          <a:noFill/>
          <a:ln w="9525">
            <a:noFill/>
            <a:miter lim="800000"/>
            <a:headEnd/>
            <a:tailEnd/>
          </a:ln>
          <a:effectLst/>
        </p:spPr>
      </p:pic>
      <p:sp>
        <p:nvSpPr>
          <p:cNvPr id="11" name="Ellipse 10"/>
          <p:cNvSpPr/>
          <p:nvPr/>
        </p:nvSpPr>
        <p:spPr>
          <a:xfrm>
            <a:off x="2498377" y="4123646"/>
            <a:ext cx="28956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2"/>
          <p:cNvPicPr>
            <a:picLocks noChangeAspect="1" noChangeArrowheads="1"/>
          </p:cNvPicPr>
          <p:nvPr/>
        </p:nvPicPr>
        <p:blipFill>
          <a:blip r:embed="rId5" cstate="print"/>
          <a:srcRect l="17998" t="21597" r="24747" b="14398"/>
          <a:stretch>
            <a:fillRect/>
          </a:stretch>
        </p:blipFill>
        <p:spPr bwMode="auto">
          <a:xfrm>
            <a:off x="5043328" y="2933700"/>
            <a:ext cx="3610293" cy="2857500"/>
          </a:xfrm>
          <a:prstGeom prst="rect">
            <a:avLst/>
          </a:prstGeom>
          <a:noFill/>
          <a:ln w="9525">
            <a:noFill/>
            <a:miter lim="800000"/>
            <a:headEnd/>
            <a:tailEnd/>
          </a:ln>
        </p:spPr>
      </p:pic>
      <p:sp>
        <p:nvSpPr>
          <p:cNvPr id="10" name="Ellipse 9"/>
          <p:cNvSpPr/>
          <p:nvPr/>
        </p:nvSpPr>
        <p:spPr>
          <a:xfrm>
            <a:off x="5750703" y="4634946"/>
            <a:ext cx="289560" cy="3028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AEC8D23-81D5-2A38-3E04-668304EA67D6}"/>
              </a:ext>
            </a:extLst>
          </p:cNvPr>
          <p:cNvSpPr txBox="1"/>
          <p:nvPr/>
        </p:nvSpPr>
        <p:spPr>
          <a:xfrm>
            <a:off x="81846" y="724812"/>
            <a:ext cx="8980306" cy="1169551"/>
          </a:xfrm>
          <a:prstGeom prst="rect">
            <a:avLst/>
          </a:prstGeom>
          <a:noFill/>
        </p:spPr>
        <p:txBody>
          <a:bodyPr wrap="square">
            <a:spAutoFit/>
          </a:bodyPr>
          <a:lstStyle/>
          <a:p>
            <a:r>
              <a:rPr lang="en-US" sz="1400" dirty="0"/>
              <a:t>The operating instructions for genetic engineering work in accordance with §12 (2) </a:t>
            </a:r>
            <a:r>
              <a:rPr lang="en-US" sz="1400" dirty="0" err="1"/>
              <a:t>GenTSV</a:t>
            </a:r>
            <a:r>
              <a:rPr lang="en-US" sz="1400" dirty="0"/>
              <a:t> are displayed at the designated locations. In the main building, they are posted in the corridor areas leading to the laboratories on all floors. In the greenhouse, the operating instructions are displayed at the entrances to House 1 and House 2.</a:t>
            </a:r>
          </a:p>
          <a:p>
            <a:pPr algn="ctr"/>
            <a:br>
              <a:rPr lang="en-US" sz="1400" i="1" dirty="0"/>
            </a:br>
            <a:r>
              <a:rPr lang="en-US" sz="1400" i="1" dirty="0"/>
              <a:t>The </a:t>
            </a:r>
            <a:r>
              <a:rPr lang="en-US" sz="1400" i="1" dirty="0">
                <a:solidFill>
                  <a:srgbClr val="00B050"/>
                </a:solidFill>
              </a:rPr>
              <a:t>green dot </a:t>
            </a:r>
            <a:r>
              <a:rPr lang="en-US" sz="1400" i="1" dirty="0"/>
              <a:t>in the graphic indicates where the operating instructions are posted.</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dissolve">
                                      <p:cBhvr>
                                        <p:cTn id="7" dur="1000"/>
                                        <p:tgtEl>
                                          <p:spTgt spid="96258"/>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6259"/>
                                        </p:tgtEl>
                                        <p:attrNameLst>
                                          <p:attrName>style.visibility</p:attrName>
                                        </p:attrNameLst>
                                      </p:cBhvr>
                                      <p:to>
                                        <p:strVal val="visible"/>
                                      </p:to>
                                    </p:set>
                                    <p:animEffect transition="in" filter="dissolve">
                                      <p:cBhvr>
                                        <p:cTn id="11" dur="1000"/>
                                        <p:tgtEl>
                                          <p:spTgt spid="9625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10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10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767718" y="0"/>
            <a:ext cx="5608563" cy="1066800"/>
          </a:xfrm>
          <a:prstGeom prst="rect">
            <a:avLst/>
          </a:prstGeom>
          <a:solidFill>
            <a:srgbClr val="99CCFF"/>
          </a:solidFill>
          <a:ln w="9525">
            <a:noFill/>
            <a:miter lim="800000"/>
            <a:headEnd/>
            <a:tailEnd/>
          </a:ln>
        </p:spPr>
        <p:txBody>
          <a:bodyPr wrap="none" anchor="ctr"/>
          <a:lstStyle/>
          <a:p>
            <a:pPr algn="ctr">
              <a:spcAft>
                <a:spcPts val="1800"/>
              </a:spcAft>
            </a:pPr>
            <a:r>
              <a:rPr lang="en-US" sz="2800" b="1" dirty="0"/>
              <a:t>General Safety Instruction</a:t>
            </a:r>
            <a:br>
              <a:rPr lang="en-US" sz="2800" dirty="0"/>
            </a:br>
            <a:r>
              <a:rPr lang="en-US" sz="2800" b="1" dirty="0"/>
              <a:t>Institute of Phytomedicine (360)</a:t>
            </a:r>
            <a:endParaRPr lang="de-DE" sz="2400" b="1" dirty="0"/>
          </a:p>
        </p:txBody>
      </p:sp>
      <p:sp>
        <p:nvSpPr>
          <p:cNvPr id="5126" name="Rectangle 7"/>
          <p:cNvSpPr>
            <a:spLocks noChangeArrowheads="1"/>
          </p:cNvSpPr>
          <p:nvPr/>
        </p:nvSpPr>
        <p:spPr bwMode="auto">
          <a:xfrm>
            <a:off x="264005" y="2161400"/>
            <a:ext cx="5459412" cy="582612"/>
          </a:xfrm>
          <a:prstGeom prst="rect">
            <a:avLst/>
          </a:prstGeom>
          <a:noFill/>
          <a:ln w="9525">
            <a:noFill/>
            <a:miter lim="800000"/>
            <a:headEnd/>
            <a:tailEnd/>
          </a:ln>
        </p:spPr>
        <p:txBody>
          <a:bodyPr anchor="b"/>
          <a:lstStyle/>
          <a:p>
            <a:r>
              <a:rPr lang="de-DE" sz="2400" dirty="0">
                <a:solidFill>
                  <a:srgbClr val="0000FF"/>
                </a:solidFill>
              </a:rPr>
              <a:t>A. Laboratory Access</a:t>
            </a:r>
          </a:p>
        </p:txBody>
      </p:sp>
      <p:sp>
        <p:nvSpPr>
          <p:cNvPr id="5127" name="Rectangle 8"/>
          <p:cNvSpPr>
            <a:spLocks noChangeArrowheads="1"/>
          </p:cNvSpPr>
          <p:nvPr/>
        </p:nvSpPr>
        <p:spPr bwMode="auto">
          <a:xfrm>
            <a:off x="254482" y="2507327"/>
            <a:ext cx="7039453" cy="810031"/>
          </a:xfrm>
          <a:prstGeom prst="rect">
            <a:avLst/>
          </a:prstGeom>
          <a:noFill/>
          <a:ln w="9525">
            <a:noFill/>
            <a:miter lim="800000"/>
            <a:headEnd/>
            <a:tailEnd/>
          </a:ln>
        </p:spPr>
        <p:txBody>
          <a:bodyPr anchor="b"/>
          <a:lstStyle/>
          <a:p>
            <a:r>
              <a:rPr lang="de-DE" sz="2400" dirty="0">
                <a:solidFill>
                  <a:srgbClr val="0000FF"/>
                </a:solidFill>
              </a:rPr>
              <a:t>B. </a:t>
            </a:r>
            <a:r>
              <a:rPr lang="de-DE" sz="2400" dirty="0" err="1">
                <a:solidFill>
                  <a:srgbClr val="0000FF"/>
                </a:solidFill>
              </a:rPr>
              <a:t>Safety</a:t>
            </a:r>
            <a:r>
              <a:rPr lang="de-DE" sz="2400" dirty="0">
                <a:solidFill>
                  <a:srgbClr val="0000FF"/>
                </a:solidFill>
              </a:rPr>
              <a:t> </a:t>
            </a:r>
            <a:r>
              <a:rPr lang="de-DE" sz="2400" dirty="0" err="1">
                <a:solidFill>
                  <a:srgbClr val="0000FF"/>
                </a:solidFill>
              </a:rPr>
              <a:t>Regulations</a:t>
            </a:r>
            <a:r>
              <a:rPr lang="de-DE" sz="2400" dirty="0">
                <a:solidFill>
                  <a:srgbClr val="0000FF"/>
                </a:solidFill>
              </a:rPr>
              <a:t> and </a:t>
            </a:r>
            <a:r>
              <a:rPr lang="de-DE" sz="2400" dirty="0" err="1">
                <a:solidFill>
                  <a:srgbClr val="0000FF"/>
                </a:solidFill>
              </a:rPr>
              <a:t>Instructions</a:t>
            </a:r>
            <a:endParaRPr lang="de-DE" sz="2400" dirty="0">
              <a:solidFill>
                <a:srgbClr val="0000FF"/>
              </a:solidFill>
            </a:endParaRPr>
          </a:p>
        </p:txBody>
      </p:sp>
      <p:sp>
        <p:nvSpPr>
          <p:cNvPr id="5128" name="Rectangle 9"/>
          <p:cNvSpPr>
            <a:spLocks noChangeArrowheads="1"/>
          </p:cNvSpPr>
          <p:nvPr/>
        </p:nvSpPr>
        <p:spPr bwMode="auto">
          <a:xfrm>
            <a:off x="243846" y="3203540"/>
            <a:ext cx="4010025" cy="685800"/>
          </a:xfrm>
          <a:prstGeom prst="rect">
            <a:avLst/>
          </a:prstGeom>
          <a:noFill/>
          <a:ln w="9525">
            <a:noFill/>
            <a:miter lim="800000"/>
            <a:headEnd/>
            <a:tailEnd/>
          </a:ln>
        </p:spPr>
        <p:txBody>
          <a:bodyPr anchor="b"/>
          <a:lstStyle/>
          <a:p>
            <a:r>
              <a:rPr lang="de-DE" sz="2400" dirty="0">
                <a:solidFill>
                  <a:srgbClr val="0000FF"/>
                </a:solidFill>
              </a:rPr>
              <a:t>C. </a:t>
            </a:r>
            <a:r>
              <a:rPr lang="de-DE" sz="2400" dirty="0" err="1">
                <a:solidFill>
                  <a:srgbClr val="0000FF"/>
                </a:solidFill>
              </a:rPr>
              <a:t>Accident</a:t>
            </a:r>
            <a:r>
              <a:rPr lang="de-DE" sz="2400" dirty="0">
                <a:solidFill>
                  <a:srgbClr val="0000FF"/>
                </a:solidFill>
              </a:rPr>
              <a:t> </a:t>
            </a:r>
            <a:r>
              <a:rPr lang="de-DE" sz="2400" dirty="0" err="1">
                <a:solidFill>
                  <a:srgbClr val="0000FF"/>
                </a:solidFill>
              </a:rPr>
              <a:t>Prevention</a:t>
            </a:r>
            <a:endParaRPr lang="de-DE" sz="2400" dirty="0">
              <a:solidFill>
                <a:srgbClr val="0000FF"/>
              </a:solidFill>
            </a:endParaRPr>
          </a:p>
        </p:txBody>
      </p:sp>
      <p:sp>
        <p:nvSpPr>
          <p:cNvPr id="5129" name="Rectangle 10"/>
          <p:cNvSpPr>
            <a:spLocks noChangeArrowheads="1"/>
          </p:cNvSpPr>
          <p:nvPr/>
        </p:nvSpPr>
        <p:spPr bwMode="auto">
          <a:xfrm>
            <a:off x="264005" y="4111813"/>
            <a:ext cx="7772400" cy="392038"/>
          </a:xfrm>
          <a:prstGeom prst="rect">
            <a:avLst/>
          </a:prstGeom>
          <a:noFill/>
          <a:ln w="9525">
            <a:noFill/>
            <a:miter lim="800000"/>
            <a:headEnd/>
            <a:tailEnd/>
          </a:ln>
        </p:spPr>
        <p:txBody>
          <a:bodyPr anchor="b"/>
          <a:lstStyle/>
          <a:p>
            <a:endParaRPr lang="de-DE" sz="2400" dirty="0">
              <a:solidFill>
                <a:schemeClr val="tx2"/>
              </a:solidFill>
            </a:endParaRPr>
          </a:p>
        </p:txBody>
      </p:sp>
      <p:sp>
        <p:nvSpPr>
          <p:cNvPr id="5130" name="Rectangle 11"/>
          <p:cNvSpPr>
            <a:spLocks noChangeArrowheads="1"/>
          </p:cNvSpPr>
          <p:nvPr/>
        </p:nvSpPr>
        <p:spPr bwMode="auto">
          <a:xfrm>
            <a:off x="297011" y="3931869"/>
            <a:ext cx="7772400" cy="597601"/>
          </a:xfrm>
          <a:prstGeom prst="rect">
            <a:avLst/>
          </a:prstGeom>
          <a:noFill/>
          <a:ln w="9525">
            <a:noFill/>
            <a:miter lim="800000"/>
            <a:headEnd/>
            <a:tailEnd/>
          </a:ln>
        </p:spPr>
        <p:txBody>
          <a:bodyPr anchor="b"/>
          <a:lstStyle/>
          <a:p>
            <a:endParaRPr lang="de-DE" sz="2400" dirty="0">
              <a:solidFill>
                <a:schemeClr val="tx2"/>
              </a:solidFill>
            </a:endParaRPr>
          </a:p>
        </p:txBody>
      </p:sp>
      <p:sp>
        <p:nvSpPr>
          <p:cNvPr id="5131" name="Rectangle 12"/>
          <p:cNvSpPr>
            <a:spLocks noChangeArrowheads="1"/>
          </p:cNvSpPr>
          <p:nvPr/>
        </p:nvSpPr>
        <p:spPr bwMode="auto">
          <a:xfrm>
            <a:off x="254482" y="4692254"/>
            <a:ext cx="7031037" cy="597601"/>
          </a:xfrm>
          <a:prstGeom prst="rect">
            <a:avLst/>
          </a:prstGeom>
          <a:noFill/>
          <a:ln w="9525">
            <a:noFill/>
            <a:miter lim="800000"/>
            <a:headEnd/>
            <a:tailEnd/>
          </a:ln>
        </p:spPr>
        <p:txBody>
          <a:bodyPr anchor="b"/>
          <a:lstStyle/>
          <a:p>
            <a:endParaRPr lang="de-DE" sz="2400" dirty="0">
              <a:solidFill>
                <a:srgbClr val="0000FF"/>
              </a:solidFill>
            </a:endParaRPr>
          </a:p>
          <a:p>
            <a:r>
              <a:rPr lang="de-DE" sz="2400" dirty="0">
                <a:solidFill>
                  <a:srgbClr val="0000FF"/>
                </a:solidFill>
              </a:rPr>
              <a:t>D: Substitution </a:t>
            </a:r>
            <a:r>
              <a:rPr lang="de-DE" sz="2400" dirty="0" err="1">
                <a:solidFill>
                  <a:srgbClr val="0000FF"/>
                </a:solidFill>
              </a:rPr>
              <a:t>of</a:t>
            </a:r>
            <a:r>
              <a:rPr lang="de-DE" sz="2400" dirty="0">
                <a:solidFill>
                  <a:srgbClr val="0000FF"/>
                </a:solidFill>
              </a:rPr>
              <a:t> CMR </a:t>
            </a:r>
            <a:r>
              <a:rPr lang="de-DE" sz="2400" dirty="0" err="1">
                <a:solidFill>
                  <a:srgbClr val="0000FF"/>
                </a:solidFill>
              </a:rPr>
              <a:t>Substances</a:t>
            </a:r>
            <a:endParaRPr lang="de-DE" sz="2400" dirty="0">
              <a:solidFill>
                <a:srgbClr val="0000FF"/>
              </a:solidFill>
            </a:endParaRPr>
          </a:p>
          <a:p>
            <a:endParaRPr lang="de-DE" sz="2400" dirty="0">
              <a:solidFill>
                <a:srgbClr val="0000FF"/>
              </a:solidFill>
            </a:endParaRPr>
          </a:p>
          <a:p>
            <a:r>
              <a:rPr lang="de-DE" sz="2400" dirty="0">
                <a:solidFill>
                  <a:srgbClr val="0000FF"/>
                </a:solidFill>
              </a:rPr>
              <a:t>E. Emergency </a:t>
            </a:r>
            <a:r>
              <a:rPr lang="de-DE" sz="2400" dirty="0" err="1">
                <a:solidFill>
                  <a:srgbClr val="0000FF"/>
                </a:solidFill>
              </a:rPr>
              <a:t>Procedures</a:t>
            </a:r>
            <a:endParaRPr lang="de-DE" sz="2400" dirty="0">
              <a:solidFill>
                <a:srgbClr val="0000FF"/>
              </a:solidFill>
            </a:endParaRPr>
          </a:p>
        </p:txBody>
      </p:sp>
      <p:sp>
        <p:nvSpPr>
          <p:cNvPr id="9" name="Rechteck 8"/>
          <p:cNvSpPr/>
          <p:nvPr/>
        </p:nvSpPr>
        <p:spPr>
          <a:xfrm>
            <a:off x="8498125" y="6327776"/>
            <a:ext cx="354584" cy="276999"/>
          </a:xfrm>
          <a:prstGeom prst="rect">
            <a:avLst/>
          </a:prstGeom>
        </p:spPr>
        <p:txBody>
          <a:bodyPr wrap="none">
            <a:spAutoFit/>
          </a:bodyPr>
          <a:lstStyle/>
          <a:p>
            <a:fld id="{9D6AFE40-C35A-4BD3-A46B-C73ADBD658CE}" type="slidenum">
              <a:rPr lang="de-DE" sz="1200" b="1" smtClean="0"/>
              <a:pPr/>
              <a:t>17</a:t>
            </a:fld>
            <a:endParaRPr lang="de-DE" sz="1200" b="1" dirty="0"/>
          </a:p>
        </p:txBody>
      </p:sp>
      <p:sp>
        <p:nvSpPr>
          <p:cNvPr id="2" name="Textfeld 1">
            <a:extLst>
              <a:ext uri="{FF2B5EF4-FFF2-40B4-BE49-F238E27FC236}">
                <a16:creationId xmlns:a16="http://schemas.microsoft.com/office/drawing/2014/main" id="{ACC84EAB-6A45-43E9-920A-1AD26D598F5F}"/>
              </a:ext>
            </a:extLst>
          </p:cNvPr>
          <p:cNvSpPr txBox="1"/>
          <p:nvPr/>
        </p:nvSpPr>
        <p:spPr>
          <a:xfrm>
            <a:off x="2426095" y="1127854"/>
            <a:ext cx="4291808" cy="461665"/>
          </a:xfrm>
          <a:prstGeom prst="rect">
            <a:avLst/>
          </a:prstGeom>
          <a:solidFill>
            <a:srgbClr val="99CCFF"/>
          </a:solidFill>
        </p:spPr>
        <p:txBody>
          <a:bodyPr wrap="square" rtlCol="0">
            <a:spAutoFit/>
          </a:bodyPr>
          <a:lstStyle/>
          <a:p>
            <a:pPr algn="ctr"/>
            <a:r>
              <a:rPr lang="de-DE" sz="2400" b="1" dirty="0" err="1"/>
              <a:t>Overview</a:t>
            </a:r>
            <a:endParaRPr lang="de-DE" sz="2400" b="1" dirty="0"/>
          </a:p>
        </p:txBody>
      </p:sp>
    </p:spTree>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959427" y="1"/>
            <a:ext cx="4909231" cy="772886"/>
          </a:xfrm>
          <a:prstGeom prst="rect">
            <a:avLst/>
          </a:prstGeom>
          <a:solidFill>
            <a:srgbClr val="99CCFF"/>
          </a:solidFill>
          <a:ln w="9525">
            <a:noFill/>
            <a:miter lim="800000"/>
            <a:headEnd/>
            <a:tailEnd/>
          </a:ln>
        </p:spPr>
        <p:txBody>
          <a:bodyPr wrap="none" anchor="ctr"/>
          <a:lstStyle/>
          <a:p>
            <a:pPr>
              <a:buNone/>
            </a:pPr>
            <a:r>
              <a:rPr lang="en-US" sz="2400" b="1" dirty="0"/>
              <a:t>A-1. Laboratory Access</a:t>
            </a:r>
            <a:endParaRPr lang="en-US" sz="2400" dirty="0"/>
          </a:p>
        </p:txBody>
      </p:sp>
      <p:sp>
        <p:nvSpPr>
          <p:cNvPr id="6150" name="Rectangle 14"/>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endParaRPr lang="de-DE" sz="4400">
              <a:solidFill>
                <a:schemeClr val="tx2"/>
              </a:solidFill>
            </a:endParaRPr>
          </a:p>
        </p:txBody>
      </p:sp>
      <p:sp>
        <p:nvSpPr>
          <p:cNvPr id="6151" name="Rectangle 15"/>
          <p:cNvSpPr>
            <a:spLocks noChangeArrowheads="1"/>
          </p:cNvSpPr>
          <p:nvPr/>
        </p:nvSpPr>
        <p:spPr bwMode="auto">
          <a:xfrm>
            <a:off x="1168400" y="1600200"/>
            <a:ext cx="6807200" cy="3178218"/>
          </a:xfrm>
          <a:prstGeom prst="rect">
            <a:avLst/>
          </a:prstGeom>
          <a:noFill/>
          <a:ln w="9525">
            <a:noFill/>
            <a:miter lim="800000"/>
            <a:headEnd/>
            <a:tailEnd/>
          </a:ln>
        </p:spPr>
        <p:txBody>
          <a:bodyPr/>
          <a:lstStyle/>
          <a:p>
            <a:pPr>
              <a:buFont typeface="Arial" panose="020B0604020202020204" pitchFamily="34" charset="0"/>
              <a:buChar char="•"/>
            </a:pPr>
            <a:r>
              <a:rPr lang="en-US" sz="2400" dirty="0"/>
              <a:t>Access permitted </a:t>
            </a:r>
            <a:r>
              <a:rPr lang="en-US" sz="2400" b="1" dirty="0"/>
              <a:t>only to employees, students, and trainees</a:t>
            </a:r>
            <a:r>
              <a:rPr lang="en-US" sz="2400" dirty="0"/>
              <a:t> who have completed the </a:t>
            </a:r>
            <a:r>
              <a:rPr lang="en-US" sz="2400" b="1" dirty="0"/>
              <a:t>safety instruction</a:t>
            </a:r>
            <a:r>
              <a:rPr lang="en-US" sz="2400" dirty="0"/>
              <a:t>.</a:t>
            </a:r>
          </a:p>
          <a:p>
            <a:endParaRPr lang="en-US" sz="2400" dirty="0"/>
          </a:p>
          <a:p>
            <a:pPr>
              <a:buFont typeface="Arial" panose="020B0604020202020204" pitchFamily="34" charset="0"/>
              <a:buChar char="•"/>
            </a:pPr>
            <a:r>
              <a:rPr lang="en-US" sz="2400" dirty="0"/>
              <a:t>Entry </a:t>
            </a:r>
            <a:r>
              <a:rPr lang="en-US" sz="2400" b="1" dirty="0"/>
              <a:t>only during working hours</a:t>
            </a:r>
            <a:r>
              <a:rPr lang="en-US" sz="2400" dirty="0"/>
              <a:t>.</a:t>
            </a:r>
          </a:p>
          <a:p>
            <a:endParaRPr lang="en-US" sz="2400" dirty="0"/>
          </a:p>
          <a:p>
            <a:pPr>
              <a:buFont typeface="Arial" panose="020B0604020202020204" pitchFamily="34" charset="0"/>
              <a:buChar char="•"/>
            </a:pPr>
            <a:r>
              <a:rPr lang="en-US" sz="2400" b="1" dirty="0"/>
              <a:t>No visitors</a:t>
            </a:r>
            <a:r>
              <a:rPr lang="en-US" sz="2400" dirty="0"/>
              <a:t> allowed – see exception regulations.</a:t>
            </a:r>
          </a:p>
        </p:txBody>
      </p:sp>
      <p:sp>
        <p:nvSpPr>
          <p:cNvPr id="6152" name="Text Box 16"/>
          <p:cNvSpPr txBox="1">
            <a:spLocks noChangeArrowheads="1"/>
          </p:cNvSpPr>
          <p:nvPr/>
        </p:nvSpPr>
        <p:spPr bwMode="auto">
          <a:xfrm>
            <a:off x="355378" y="4902238"/>
            <a:ext cx="7576113" cy="523220"/>
          </a:xfrm>
          <a:prstGeom prst="rect">
            <a:avLst/>
          </a:prstGeom>
          <a:noFill/>
          <a:ln w="9525">
            <a:noFill/>
            <a:miter lim="800000"/>
            <a:headEnd/>
            <a:tailEnd/>
          </a:ln>
        </p:spPr>
        <p:txBody>
          <a:bodyPr wrap="none">
            <a:spAutoFit/>
          </a:bodyPr>
          <a:lstStyle/>
          <a:p>
            <a:pPr eaLnBrk="0" hangingPunct="0"/>
            <a:r>
              <a:rPr lang="de-DE" sz="2800" b="1" dirty="0" err="1">
                <a:solidFill>
                  <a:srgbClr val="FF0000"/>
                </a:solidFill>
                <a:latin typeface="Arial" panose="020B0604020202020204" pitchFamily="34" charset="0"/>
                <a:cs typeface="Arial" panose="020B0604020202020204" pitchFamily="34" charset="0"/>
              </a:rPr>
              <a:t>For</a:t>
            </a:r>
            <a:r>
              <a:rPr lang="de-DE" sz="2800" b="1" dirty="0">
                <a:solidFill>
                  <a:srgbClr val="FF0000"/>
                </a:solidFill>
                <a:latin typeface="Arial" panose="020B0604020202020204" pitchFamily="34" charset="0"/>
                <a:cs typeface="Arial" panose="020B0604020202020204" pitchFamily="34" charset="0"/>
              </a:rPr>
              <a:t> </a:t>
            </a:r>
            <a:r>
              <a:rPr lang="de-DE" sz="2800" b="1" dirty="0" err="1">
                <a:solidFill>
                  <a:srgbClr val="FF0000"/>
                </a:solidFill>
                <a:latin typeface="Arial" panose="020B0604020202020204" pitchFamily="34" charset="0"/>
                <a:cs typeface="Arial" panose="020B0604020202020204" pitchFamily="34" charset="0"/>
              </a:rPr>
              <a:t>exceptions</a:t>
            </a:r>
            <a:r>
              <a:rPr lang="de-DE" sz="2800" b="1" dirty="0">
                <a:solidFill>
                  <a:srgbClr val="FF0000"/>
                </a:solidFill>
                <a:latin typeface="Arial" panose="020B0604020202020204" pitchFamily="34" charset="0"/>
                <a:cs typeface="Arial" panose="020B0604020202020204" pitchFamily="34" charset="0"/>
              </a:rPr>
              <a:t>, </a:t>
            </a:r>
            <a:r>
              <a:rPr lang="de-DE" sz="2800" b="1" dirty="0" err="1">
                <a:solidFill>
                  <a:srgbClr val="FF0000"/>
                </a:solidFill>
                <a:latin typeface="Arial" panose="020B0604020202020204" pitchFamily="34" charset="0"/>
                <a:cs typeface="Arial" panose="020B0604020202020204" pitchFamily="34" charset="0"/>
              </a:rPr>
              <a:t>consult</a:t>
            </a:r>
            <a:r>
              <a:rPr lang="de-DE" sz="2800" b="1" dirty="0">
                <a:solidFill>
                  <a:srgbClr val="FF0000"/>
                </a:solidFill>
                <a:latin typeface="Arial" panose="020B0604020202020204" pitchFamily="34" charset="0"/>
                <a:cs typeface="Arial" panose="020B0604020202020204" pitchFamily="34" charset="0"/>
              </a:rPr>
              <a:t> </a:t>
            </a:r>
            <a:r>
              <a:rPr lang="de-DE" sz="2800" b="1" dirty="0" err="1">
                <a:solidFill>
                  <a:srgbClr val="FF0000"/>
                </a:solidFill>
                <a:latin typeface="Arial" panose="020B0604020202020204" pitchFamily="34" charset="0"/>
                <a:cs typeface="Arial" panose="020B0604020202020204" pitchFamily="34" charset="0"/>
              </a:rPr>
              <a:t>the</a:t>
            </a:r>
            <a:r>
              <a:rPr lang="de-DE" sz="2800" b="1" dirty="0">
                <a:solidFill>
                  <a:srgbClr val="FF0000"/>
                </a:solidFill>
                <a:latin typeface="Arial" panose="020B0604020202020204" pitchFamily="34" charset="0"/>
                <a:cs typeface="Arial" panose="020B0604020202020204" pitchFamily="34" charset="0"/>
              </a:rPr>
              <a:t> </a:t>
            </a:r>
            <a:r>
              <a:rPr lang="de-DE" sz="2800" b="1" dirty="0" err="1">
                <a:solidFill>
                  <a:srgbClr val="FF0000"/>
                </a:solidFill>
                <a:latin typeface="Arial" panose="020B0604020202020204" pitchFamily="34" charset="0"/>
                <a:cs typeface="Arial" panose="020B0604020202020204" pitchFamily="34" charset="0"/>
              </a:rPr>
              <a:t>group</a:t>
            </a:r>
            <a:r>
              <a:rPr lang="de-DE" sz="2800" b="1" dirty="0">
                <a:solidFill>
                  <a:srgbClr val="FF0000"/>
                </a:solidFill>
                <a:latin typeface="Arial" panose="020B0604020202020204" pitchFamily="34" charset="0"/>
                <a:cs typeface="Arial" panose="020B0604020202020204" pitchFamily="34" charset="0"/>
              </a:rPr>
              <a:t> </a:t>
            </a:r>
            <a:r>
              <a:rPr lang="de-DE" sz="2800" b="1" dirty="0" err="1">
                <a:solidFill>
                  <a:srgbClr val="FF0000"/>
                </a:solidFill>
                <a:latin typeface="Arial" panose="020B0604020202020204" pitchFamily="34" charset="0"/>
                <a:cs typeface="Arial" panose="020B0604020202020204" pitchFamily="34" charset="0"/>
              </a:rPr>
              <a:t>manager</a:t>
            </a:r>
            <a:endParaRPr lang="de-DE" sz="2800" b="1" dirty="0">
              <a:solidFill>
                <a:srgbClr val="FF0000"/>
              </a:solidFill>
              <a:latin typeface="Arial" panose="020B0604020202020204" pitchFamily="34" charset="0"/>
              <a:cs typeface="Arial" panose="020B0604020202020204" pitchFamily="34" charset="0"/>
            </a:endParaRPr>
          </a:p>
        </p:txBody>
      </p:sp>
      <p:sp>
        <p:nvSpPr>
          <p:cNvPr id="6" name="Rechteck 5"/>
          <p:cNvSpPr/>
          <p:nvPr/>
        </p:nvSpPr>
        <p:spPr>
          <a:xfrm>
            <a:off x="8338636" y="6274613"/>
            <a:ext cx="354584" cy="276999"/>
          </a:xfrm>
          <a:prstGeom prst="rect">
            <a:avLst/>
          </a:prstGeom>
        </p:spPr>
        <p:txBody>
          <a:bodyPr wrap="none">
            <a:spAutoFit/>
          </a:bodyPr>
          <a:lstStyle/>
          <a:p>
            <a:fld id="{9D6AFE40-C35A-4BD3-A46B-C73ADBD658CE}" type="slidenum">
              <a:rPr lang="de-DE" sz="1200" b="1" smtClean="0"/>
              <a:pPr/>
              <a:t>18</a:t>
            </a:fld>
            <a:endParaRPr lang="de-DE" sz="1200" b="1" dirty="0"/>
          </a:p>
        </p:txBody>
      </p:sp>
    </p:spTree>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endParaRPr lang="de-DE" sz="4400">
              <a:solidFill>
                <a:schemeClr val="tx2"/>
              </a:solidFill>
            </a:endParaRPr>
          </a:p>
        </p:txBody>
      </p:sp>
      <p:pic>
        <p:nvPicPr>
          <p:cNvPr id="9223" name="Picture 7" descr="regal1"/>
          <p:cNvPicPr>
            <a:picLocks noChangeAspect="1" noChangeArrowheads="1"/>
          </p:cNvPicPr>
          <p:nvPr/>
        </p:nvPicPr>
        <p:blipFill>
          <a:blip r:embed="rId2" cstate="print"/>
          <a:srcRect/>
          <a:stretch>
            <a:fillRect/>
          </a:stretch>
        </p:blipFill>
        <p:spPr bwMode="auto">
          <a:xfrm>
            <a:off x="0" y="1576388"/>
            <a:ext cx="7334250" cy="5281612"/>
          </a:xfrm>
          <a:prstGeom prst="rect">
            <a:avLst/>
          </a:prstGeom>
          <a:noFill/>
          <a:ln w="9525">
            <a:noFill/>
            <a:miter lim="800000"/>
            <a:headEnd/>
            <a:tailEnd/>
          </a:ln>
        </p:spPr>
      </p:pic>
      <p:sp>
        <p:nvSpPr>
          <p:cNvPr id="9224" name="Rectangle 8"/>
          <p:cNvSpPr>
            <a:spLocks noChangeArrowheads="1"/>
          </p:cNvSpPr>
          <p:nvPr/>
        </p:nvSpPr>
        <p:spPr bwMode="auto">
          <a:xfrm>
            <a:off x="1788633" y="0"/>
            <a:ext cx="6103088" cy="890954"/>
          </a:xfrm>
          <a:prstGeom prst="rect">
            <a:avLst/>
          </a:prstGeom>
          <a:solidFill>
            <a:srgbClr val="99CCFF"/>
          </a:solidFill>
          <a:ln w="9525">
            <a:noFill/>
            <a:miter lim="800000"/>
            <a:headEnd/>
            <a:tailEnd/>
          </a:ln>
        </p:spPr>
        <p:txBody>
          <a:bodyPr wrap="none" anchor="ctr"/>
          <a:lstStyle/>
          <a:p>
            <a:pPr algn="ctr"/>
            <a:r>
              <a:rPr lang="de-DE" sz="2400" b="1" dirty="0"/>
              <a:t>B-1. </a:t>
            </a:r>
            <a:r>
              <a:rPr lang="de-DE" sz="2400" b="1" dirty="0" err="1"/>
              <a:t>Safety</a:t>
            </a:r>
            <a:r>
              <a:rPr lang="de-DE" sz="2400" b="1" dirty="0"/>
              <a:t> </a:t>
            </a:r>
            <a:r>
              <a:rPr lang="de-DE" sz="2400" b="1" dirty="0" err="1"/>
              <a:t>Regulations</a:t>
            </a:r>
            <a:endParaRPr lang="de-DE" sz="2400" b="1" dirty="0"/>
          </a:p>
        </p:txBody>
      </p:sp>
      <p:sp>
        <p:nvSpPr>
          <p:cNvPr id="5" name="Rechteck 4"/>
          <p:cNvSpPr/>
          <p:nvPr/>
        </p:nvSpPr>
        <p:spPr>
          <a:xfrm>
            <a:off x="8391799" y="6274613"/>
            <a:ext cx="354584" cy="276999"/>
          </a:xfrm>
          <a:prstGeom prst="rect">
            <a:avLst/>
          </a:prstGeom>
        </p:spPr>
        <p:txBody>
          <a:bodyPr wrap="none">
            <a:spAutoFit/>
          </a:bodyPr>
          <a:lstStyle/>
          <a:p>
            <a:fld id="{9D6AFE40-C35A-4BD3-A46B-C73ADBD658CE}" type="slidenum">
              <a:rPr lang="de-DE" sz="1200" b="1" smtClean="0"/>
              <a:pPr/>
              <a:t>19</a:t>
            </a:fld>
            <a:endParaRPr lang="de-DE" sz="1200" b="1" dirty="0"/>
          </a:p>
        </p:txBody>
      </p:sp>
    </p:spTree>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2</a:t>
            </a:fld>
            <a:endParaRPr lang="de-DE"/>
          </a:p>
        </p:txBody>
      </p:sp>
      <p:sp>
        <p:nvSpPr>
          <p:cNvPr id="4" name="Rechteck 3"/>
          <p:cNvSpPr/>
          <p:nvPr/>
        </p:nvSpPr>
        <p:spPr>
          <a:xfrm>
            <a:off x="3453744" y="183030"/>
            <a:ext cx="2364750" cy="646331"/>
          </a:xfrm>
          <a:prstGeom prst="rect">
            <a:avLst/>
          </a:prstGeom>
        </p:spPr>
        <p:txBody>
          <a:bodyPr wrap="none">
            <a:spAutoFit/>
          </a:bodyPr>
          <a:lstStyle/>
          <a:p>
            <a:pPr lvl="0"/>
            <a:r>
              <a:rPr lang="de-DE" sz="3600" b="1" dirty="0" err="1"/>
              <a:t>Overview</a:t>
            </a:r>
            <a:r>
              <a:rPr lang="de-DE" sz="3600" dirty="0"/>
              <a:t> </a:t>
            </a:r>
            <a:endParaRPr lang="de-DE" sz="3600" dirty="0">
              <a:latin typeface="Times New Roman" pitchFamily="18" charset="0"/>
              <a:cs typeface="Times New Roman" pitchFamily="18" charset="0"/>
            </a:endParaRPr>
          </a:p>
        </p:txBody>
      </p:sp>
      <p:sp>
        <p:nvSpPr>
          <p:cNvPr id="5" name="Rectangle 2">
            <a:extLst>
              <a:ext uri="{FF2B5EF4-FFF2-40B4-BE49-F238E27FC236}">
                <a16:creationId xmlns:a16="http://schemas.microsoft.com/office/drawing/2014/main" id="{3C81C042-A84A-C483-6BD9-67181B7B051A}"/>
              </a:ext>
            </a:extLst>
          </p:cNvPr>
          <p:cNvSpPr>
            <a:spLocks noChangeArrowheads="1"/>
          </p:cNvSpPr>
          <p:nvPr/>
        </p:nvSpPr>
        <p:spPr bwMode="auto">
          <a:xfrm>
            <a:off x="206477" y="1564673"/>
            <a:ext cx="873104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buFontTx/>
              <a:buChar char="•"/>
            </a:pPr>
            <a:r>
              <a:rPr lang="de-DE" sz="1600" b="1" dirty="0"/>
              <a:t> Laboratory and Greenhouse </a:t>
            </a:r>
            <a:r>
              <a:rPr lang="de-DE" sz="1600" b="1" dirty="0" err="1"/>
              <a:t>Structure</a:t>
            </a:r>
            <a:br>
              <a:rPr kumimoji="0" lang="de-DE" altLang="de-DE" sz="1600" b="0" i="0" u="none" strike="noStrike" cap="none" normalizeH="0" baseline="0" dirty="0">
                <a:ln>
                  <a:noFill/>
                </a:ln>
                <a:solidFill>
                  <a:schemeClr val="tx1"/>
                </a:solidFill>
                <a:effectLst/>
                <a:latin typeface="Arial" panose="020B0604020202020204" pitchFamily="34" charset="0"/>
              </a:rPr>
            </a:br>
            <a:r>
              <a:rPr lang="en-US" sz="1100" dirty="0"/>
              <a:t>Overview of the laboratory and greenhouse layout, designated work areas, and access restrictions.</a:t>
            </a:r>
          </a:p>
          <a:p>
            <a:pPr lvl="0" eaLnBrk="0" hangingPunct="0"/>
            <a:endParaRPr lang="en-US" sz="1100" dirty="0"/>
          </a:p>
          <a:p>
            <a:pPr lvl="0" eaLnBrk="0" hangingPunct="0"/>
            <a:endParaRPr kumimoji="0" lang="de-DE" altLang="de-DE" sz="1100" b="0" i="0" u="none" strike="noStrike" cap="none" normalizeH="0" baseline="0" dirty="0">
              <a:ln>
                <a:noFill/>
              </a:ln>
              <a:solidFill>
                <a:schemeClr val="tx1"/>
              </a:solidFill>
              <a:effectLst/>
              <a:latin typeface="Arial" panose="020B0604020202020204" pitchFamily="34" charset="0"/>
            </a:endParaRPr>
          </a:p>
          <a:p>
            <a:pPr lvl="0" eaLnBrk="0" hangingPunct="0">
              <a:buFontTx/>
              <a:buChar char="•"/>
            </a:pPr>
            <a:r>
              <a:rPr lang="en-US" sz="1600" b="1" dirty="0"/>
              <a:t> Safety and Handling Rules for Genetically Modified Organisms</a:t>
            </a:r>
          </a:p>
          <a:p>
            <a:pPr marL="171450" lvl="0" indent="-171450" eaLnBrk="0" hangingPunct="0">
              <a:buFont typeface="Symbol" panose="05050102010706020507" pitchFamily="18" charset="2"/>
              <a:buChar char="-"/>
            </a:pPr>
            <a:r>
              <a:rPr lang="en-US" sz="1100" dirty="0"/>
              <a:t>Working with Genetically Modified Organisms </a:t>
            </a:r>
          </a:p>
          <a:p>
            <a:pPr marL="171450" lvl="0" indent="-171450" eaLnBrk="0" hangingPunct="0">
              <a:buFont typeface="Symbol" panose="05050102010706020507" pitchFamily="18" charset="2"/>
              <a:buChar char="-"/>
            </a:pPr>
            <a:r>
              <a:rPr lang="en-US" sz="1100" dirty="0"/>
              <a:t>Guidelines for Handling Transgenic Plants </a:t>
            </a:r>
          </a:p>
          <a:p>
            <a:pPr marL="171450" lvl="0" indent="-171450" eaLnBrk="0" hangingPunct="0">
              <a:buFont typeface="Symbol" panose="05050102010706020507" pitchFamily="18" charset="2"/>
              <a:buChar char="-"/>
            </a:pPr>
            <a:r>
              <a:rPr lang="en-US" sz="1100" dirty="0"/>
              <a:t>Disposal of Genetically Engineered Waste </a:t>
            </a:r>
          </a:p>
          <a:p>
            <a:pPr lvl="0" eaLnBrk="0" hangingPunct="0"/>
            <a:endParaRPr lang="en-US" sz="1100" dirty="0"/>
          </a:p>
          <a:p>
            <a:pPr marL="0" marR="0" lvl="0" indent="0" algn="l" defTabSz="914400" rtl="0" eaLnBrk="0" fontAlgn="base" latinLnBrk="0" hangingPunct="0">
              <a:lnSpc>
                <a:spcPct val="100000"/>
              </a:lnSpc>
              <a:spcBef>
                <a:spcPct val="0"/>
              </a:spcBef>
              <a:spcAft>
                <a:spcPct val="0"/>
              </a:spcAft>
              <a:buClrTx/>
              <a:buSzTx/>
              <a:tabLst/>
            </a:pPr>
            <a:endParaRPr kumimoji="0" lang="de-DE" altLang="de-DE" sz="1100" b="0" i="0" u="none" strike="noStrike" cap="none" normalizeH="0" baseline="0" dirty="0">
              <a:ln>
                <a:noFill/>
              </a:ln>
              <a:solidFill>
                <a:schemeClr val="tx1"/>
              </a:solidFill>
              <a:effectLst/>
              <a:latin typeface="Arial" panose="020B0604020202020204" pitchFamily="34" charset="0"/>
            </a:endParaRPr>
          </a:p>
          <a:p>
            <a:pPr eaLnBrk="0" hangingPunct="0">
              <a:buFontTx/>
              <a:buChar char="•"/>
            </a:pPr>
            <a:r>
              <a:rPr lang="en-US" sz="1600" b="1" dirty="0"/>
              <a:t> Procedures in Case of Emergency or Accident</a:t>
            </a:r>
            <a:endParaRPr lang="en-US" altLang="de-DE" sz="1600" b="1" dirty="0">
              <a:latin typeface="Arial" panose="020B0604020202020204" pitchFamily="34" charset="0"/>
            </a:endParaRPr>
          </a:p>
          <a:p>
            <a:pPr marL="171450" indent="-171450" eaLnBrk="0" hangingPunct="0">
              <a:buFont typeface="Symbol" panose="05050102010706020507" pitchFamily="18" charset="2"/>
              <a:buChar char="-"/>
            </a:pPr>
            <a:r>
              <a:rPr lang="en-US" sz="1100" dirty="0"/>
              <a:t>What to do in an emergency or fire </a:t>
            </a:r>
          </a:p>
          <a:p>
            <a:pPr marL="171450" indent="-171450" eaLnBrk="0" hangingPunct="0">
              <a:buFont typeface="Symbol" panose="05050102010706020507" pitchFamily="18" charset="2"/>
              <a:buChar char="-"/>
            </a:pPr>
            <a:r>
              <a:rPr lang="en-US" sz="1100" dirty="0"/>
              <a:t>Handling Accidents with S1 Organisms</a:t>
            </a:r>
          </a:p>
          <a:p>
            <a:pPr eaLnBrk="0" hangingPunct="0"/>
            <a:endParaRPr lang="en-US" sz="1100" dirty="0"/>
          </a:p>
          <a:p>
            <a:pPr marL="0" marR="0" lvl="0" indent="0" algn="l" defTabSz="914400" rtl="0" eaLnBrk="0" fontAlgn="base" latinLnBrk="0" hangingPunct="0">
              <a:lnSpc>
                <a:spcPct val="100000"/>
              </a:lnSpc>
              <a:spcBef>
                <a:spcPct val="0"/>
              </a:spcBef>
              <a:spcAft>
                <a:spcPct val="0"/>
              </a:spcAft>
              <a:buClrTx/>
              <a:buSzTx/>
              <a:tabLst/>
            </a:pPr>
            <a:endParaRPr kumimoji="0" lang="de-DE" altLang="de-D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600" b="1" i="0" u="none" strike="noStrike" cap="none" normalizeH="0" baseline="0" dirty="0">
                <a:ln>
                  <a:noFill/>
                </a:ln>
                <a:solidFill>
                  <a:schemeClr val="tx1"/>
                </a:solidFill>
                <a:effectLst/>
                <a:latin typeface="Arial" panose="020B0604020202020204" pitchFamily="34" charset="0"/>
              </a:rPr>
              <a:t> Records </a:t>
            </a:r>
            <a:r>
              <a:rPr kumimoji="0" lang="de-DE" altLang="de-DE" sz="1600" b="1" i="0" u="none" strike="noStrike" cap="none" normalizeH="0" baseline="0" dirty="0" err="1">
                <a:ln>
                  <a:noFill/>
                </a:ln>
                <a:solidFill>
                  <a:schemeClr val="tx1"/>
                </a:solidFill>
                <a:effectLst/>
                <a:latin typeface="Arial" panose="020B0604020202020204" pitchFamily="34" charset="0"/>
              </a:rPr>
              <a:t>of</a:t>
            </a:r>
            <a:r>
              <a:rPr kumimoji="0" lang="de-DE" altLang="de-DE" sz="1600" b="1" i="0" u="none" strike="noStrike" cap="none" normalizeH="0" baseline="0" dirty="0">
                <a:ln>
                  <a:noFill/>
                </a:ln>
                <a:solidFill>
                  <a:schemeClr val="tx1"/>
                </a:solidFill>
                <a:effectLst/>
                <a:latin typeface="Arial" panose="020B0604020202020204" pitchFamily="34" charset="0"/>
              </a:rPr>
              <a:t> Genetic Engineering Work</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100" b="0" i="0" u="none" strike="noStrike" cap="none" normalizeH="0" baseline="0" dirty="0" err="1">
                <a:ln>
                  <a:noFill/>
                </a:ln>
                <a:solidFill>
                  <a:schemeClr val="tx1"/>
                </a:solidFill>
                <a:effectLst/>
                <a:latin typeface="Arial" panose="020B0604020202020204" pitchFamily="34" charset="0"/>
              </a:rPr>
              <a:t>Documentation</a:t>
            </a:r>
            <a:r>
              <a:rPr kumimoji="0" lang="de-DE" altLang="de-DE" sz="1100" b="0" i="0" u="none" strike="noStrike" cap="none" normalizeH="0" baseline="0" dirty="0">
                <a:ln>
                  <a:noFill/>
                </a:ln>
                <a:solidFill>
                  <a:schemeClr val="tx1"/>
                </a:solidFill>
                <a:effectLst/>
                <a:latin typeface="Arial" panose="020B0604020202020204" pitchFamily="34" charset="0"/>
              </a:rPr>
              <a:t> </a:t>
            </a:r>
            <a:r>
              <a:rPr kumimoji="0" lang="de-DE" altLang="de-DE" sz="1100" b="0" i="0" u="none" strike="noStrike" cap="none" normalizeH="0" baseline="0" dirty="0" err="1">
                <a:ln>
                  <a:noFill/>
                </a:ln>
                <a:solidFill>
                  <a:schemeClr val="tx1"/>
                </a:solidFill>
                <a:effectLst/>
                <a:latin typeface="Arial" panose="020B0604020202020204" pitchFamily="34" charset="0"/>
              </a:rPr>
              <a:t>requirements</a:t>
            </a:r>
            <a:r>
              <a:rPr kumimoji="0" lang="de-DE" altLang="de-DE" sz="1100" b="0" i="0" u="none" strike="noStrike" cap="none" normalizeH="0" baseline="0" dirty="0">
                <a:ln>
                  <a:noFill/>
                </a:ln>
                <a:solidFill>
                  <a:schemeClr val="tx1"/>
                </a:solidFill>
                <a:effectLst/>
                <a:latin typeface="Arial" panose="020B0604020202020204" pitchFamily="34" charset="0"/>
              </a:rPr>
              <a:t> </a:t>
            </a:r>
            <a:r>
              <a:rPr kumimoji="0" lang="de-DE" altLang="de-DE" sz="1100" b="0" i="0" u="none" strike="noStrike" cap="none" normalizeH="0" baseline="0" dirty="0" err="1">
                <a:ln>
                  <a:noFill/>
                </a:ln>
                <a:solidFill>
                  <a:schemeClr val="tx1"/>
                </a:solidFill>
                <a:effectLst/>
                <a:latin typeface="Arial" panose="020B0604020202020204" pitchFamily="34" charset="0"/>
              </a:rPr>
              <a:t>for</a:t>
            </a:r>
            <a:r>
              <a:rPr kumimoji="0" lang="de-DE" altLang="de-DE" sz="1100" b="0" i="0" u="none" strike="noStrike" cap="none" normalizeH="0" baseline="0" dirty="0">
                <a:ln>
                  <a:noFill/>
                </a:ln>
                <a:solidFill>
                  <a:schemeClr val="tx1"/>
                </a:solidFill>
                <a:effectLst/>
                <a:latin typeface="Arial" panose="020B0604020202020204" pitchFamily="34" charset="0"/>
              </a:rPr>
              <a:t> </a:t>
            </a:r>
            <a:r>
              <a:rPr kumimoji="0" lang="de-DE" altLang="de-DE" sz="1100" b="0" i="0" u="none" strike="noStrike" cap="none" normalizeH="0" baseline="0" dirty="0" err="1">
                <a:ln>
                  <a:noFill/>
                </a:ln>
                <a:solidFill>
                  <a:schemeClr val="tx1"/>
                </a:solidFill>
                <a:effectLst/>
                <a:latin typeface="Arial" panose="020B0604020202020204" pitchFamily="34" charset="0"/>
              </a:rPr>
              <a:t>experiments</a:t>
            </a:r>
            <a:r>
              <a:rPr kumimoji="0" lang="de-DE" altLang="de-DE" sz="1100" b="0" i="0" u="none" strike="noStrike" cap="none" normalizeH="0" baseline="0" dirty="0">
                <a:ln>
                  <a:noFill/>
                </a:ln>
                <a:solidFill>
                  <a:schemeClr val="tx1"/>
                </a:solidFill>
                <a:effectLst/>
                <a:latin typeface="Arial" panose="020B0604020202020204" pitchFamily="34" charset="0"/>
              </a:rPr>
              <a:t> </a:t>
            </a:r>
            <a:r>
              <a:rPr kumimoji="0" lang="de-DE" altLang="de-DE" sz="1100" b="0" i="0" u="none" strike="noStrike" cap="none" normalizeH="0" baseline="0" dirty="0" err="1">
                <a:ln>
                  <a:noFill/>
                </a:ln>
                <a:solidFill>
                  <a:schemeClr val="tx1"/>
                </a:solidFill>
                <a:effectLst/>
                <a:latin typeface="Arial" panose="020B0604020202020204" pitchFamily="34" charset="0"/>
              </a:rPr>
              <a:t>with</a:t>
            </a:r>
            <a:r>
              <a:rPr kumimoji="0" lang="de-DE" altLang="de-DE" sz="1100" b="0" i="0" u="none" strike="noStrike" cap="none" normalizeH="0" baseline="0" dirty="0">
                <a:ln>
                  <a:noFill/>
                </a:ln>
                <a:solidFill>
                  <a:schemeClr val="tx1"/>
                </a:solidFill>
                <a:effectLst/>
                <a:latin typeface="Arial" panose="020B0604020202020204" pitchFamily="34" charset="0"/>
              </a:rPr>
              <a:t> GMOs.</a:t>
            </a:r>
          </a:p>
          <a:p>
            <a:pPr marL="0" marR="0" lvl="0" indent="0" algn="l" defTabSz="914400" rtl="0" eaLnBrk="0" fontAlgn="base" latinLnBrk="0" hangingPunct="0">
              <a:lnSpc>
                <a:spcPct val="100000"/>
              </a:lnSpc>
              <a:spcBef>
                <a:spcPct val="0"/>
              </a:spcBef>
              <a:spcAft>
                <a:spcPct val="0"/>
              </a:spcAft>
              <a:buClrTx/>
              <a:buSzTx/>
              <a:tabLst/>
            </a:pPr>
            <a:endParaRPr kumimoji="0" lang="de-DE" altLang="de-DE" sz="1100" b="0" i="0" u="none" strike="noStrike" cap="none" normalizeH="0" baseline="0" dirty="0">
              <a:ln>
                <a:noFill/>
              </a:ln>
              <a:solidFill>
                <a:schemeClr val="tx1"/>
              </a:solidFill>
              <a:effectLst/>
              <a:latin typeface="Arial" panose="020B0604020202020204" pitchFamily="34" charset="0"/>
            </a:endParaRPr>
          </a:p>
          <a:p>
            <a:pPr eaLnBrk="0" hangingPunct="0"/>
            <a:endParaRPr kumimoji="0" lang="de-DE" altLang="de-D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600" b="1" i="0" u="none" strike="noStrike" cap="none" normalizeH="0" baseline="0" dirty="0">
                <a:ln>
                  <a:noFill/>
                </a:ln>
                <a:solidFill>
                  <a:schemeClr val="tx1"/>
                </a:solidFill>
                <a:effectLst/>
                <a:latin typeface="Arial" panose="020B0604020202020204" pitchFamily="34" charset="0"/>
              </a:rPr>
              <a:t> </a:t>
            </a:r>
            <a:r>
              <a:rPr lang="de-DE" altLang="de-DE" sz="1600" b="1" dirty="0">
                <a:latin typeface="Arial" panose="020B0604020202020204" pitchFamily="34" charset="0"/>
              </a:rPr>
              <a:t>O</a:t>
            </a:r>
            <a:r>
              <a:rPr kumimoji="0" lang="de-DE" altLang="de-DE" sz="1600" b="1" i="0" u="none" strike="noStrike" cap="none" normalizeH="0" baseline="0" dirty="0">
                <a:ln>
                  <a:noFill/>
                </a:ln>
                <a:solidFill>
                  <a:schemeClr val="tx1"/>
                </a:solidFill>
                <a:effectLst/>
                <a:latin typeface="Arial" panose="020B0604020202020204" pitchFamily="34" charset="0"/>
              </a:rPr>
              <a:t>perating </a:t>
            </a:r>
            <a:r>
              <a:rPr kumimoji="0" lang="de-DE" altLang="de-DE" sz="1600" b="1" i="0" u="none" strike="noStrike" cap="none" normalizeH="0" baseline="0" dirty="0" err="1">
                <a:ln>
                  <a:noFill/>
                </a:ln>
                <a:solidFill>
                  <a:schemeClr val="tx1"/>
                </a:solidFill>
                <a:effectLst/>
                <a:latin typeface="Arial" panose="020B0604020202020204" pitchFamily="34" charset="0"/>
              </a:rPr>
              <a:t>Instructions</a:t>
            </a:r>
            <a:r>
              <a:rPr kumimoji="0" lang="de-DE" altLang="de-DE" sz="1600" b="1" i="0" u="none" strike="noStrike" cap="none" normalizeH="0" baseline="0" dirty="0">
                <a:ln>
                  <a:noFill/>
                </a:ln>
                <a:solidFill>
                  <a:schemeClr val="tx1"/>
                </a:solidFill>
                <a:effectLst/>
                <a:latin typeface="Arial" panose="020B0604020202020204" pitchFamily="34" charset="0"/>
              </a:rPr>
              <a:t> </a:t>
            </a:r>
            <a:br>
              <a:rPr kumimoji="0" lang="de-DE" altLang="de-DE" sz="1600" b="0" i="0" u="none" strike="noStrike" cap="none" normalizeH="0" baseline="0" dirty="0">
                <a:ln>
                  <a:noFill/>
                </a:ln>
                <a:solidFill>
                  <a:schemeClr val="tx1"/>
                </a:solidFill>
                <a:effectLst/>
                <a:latin typeface="Arial" panose="020B0604020202020204" pitchFamily="34" charset="0"/>
              </a:rPr>
            </a:br>
            <a:endParaRPr kumimoji="0" lang="de-DE" altLang="de-DE" sz="110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med">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14"/>
          <p:cNvSpPr>
            <a:spLocks noChangeArrowheads="1"/>
          </p:cNvSpPr>
          <p:nvPr/>
        </p:nvSpPr>
        <p:spPr bwMode="auto">
          <a:xfrm>
            <a:off x="344454" y="4135582"/>
            <a:ext cx="7037982" cy="2326589"/>
          </a:xfrm>
          <a:prstGeom prst="roundRect">
            <a:avLst>
              <a:gd name="adj" fmla="val 16667"/>
            </a:avLst>
          </a:prstGeom>
          <a:solidFill>
            <a:srgbClr val="FFCC99"/>
          </a:solidFill>
          <a:ln w="9525">
            <a:solidFill>
              <a:schemeClr val="tx1"/>
            </a:solidFill>
            <a:round/>
            <a:headEnd/>
            <a:tailEnd/>
          </a:ln>
        </p:spPr>
        <p:txBody>
          <a:bodyPr wrap="none" anchor="ctr"/>
          <a:lstStyle/>
          <a:p>
            <a:endParaRPr lang="de-DE"/>
          </a:p>
        </p:txBody>
      </p:sp>
      <p:sp>
        <p:nvSpPr>
          <p:cNvPr id="7174" name="Rectangle 202"/>
          <p:cNvSpPr>
            <a:spLocks noChangeArrowheads="1"/>
          </p:cNvSpPr>
          <p:nvPr/>
        </p:nvSpPr>
        <p:spPr bwMode="auto">
          <a:xfrm>
            <a:off x="565520" y="4717305"/>
            <a:ext cx="4898786" cy="1615827"/>
          </a:xfrm>
          <a:prstGeom prst="rect">
            <a:avLst/>
          </a:prstGeom>
          <a:noFill/>
          <a:ln w="9525">
            <a:noFill/>
            <a:miter lim="800000"/>
            <a:headEnd/>
            <a:tailEnd/>
          </a:ln>
        </p:spPr>
        <p:txBody>
          <a:bodyPr wrap="square" lIns="0" tIns="0" rIns="0" bIns="0">
            <a:spAutoFit/>
          </a:bodyPr>
          <a:lstStyle/>
          <a:p>
            <a:pPr eaLnBrk="0" hangingPunct="0"/>
            <a:r>
              <a:rPr lang="de-DE" sz="2700" b="1" dirty="0">
                <a:solidFill>
                  <a:srgbClr val="000000"/>
                </a:solidFill>
                <a:latin typeface="Garamond" pitchFamily="18" charset="0"/>
              </a:rPr>
              <a:t>Basis </a:t>
            </a:r>
            <a:r>
              <a:rPr lang="de-DE" sz="2700" b="1" dirty="0" err="1">
                <a:solidFill>
                  <a:srgbClr val="000000"/>
                </a:solidFill>
                <a:latin typeface="Garamond" pitchFamily="18" charset="0"/>
              </a:rPr>
              <a:t>of</a:t>
            </a:r>
            <a:r>
              <a:rPr lang="de-DE" sz="2700" b="1" dirty="0">
                <a:solidFill>
                  <a:srgbClr val="000000"/>
                </a:solidFill>
                <a:latin typeface="Garamond" pitchFamily="18" charset="0"/>
              </a:rPr>
              <a:t> </a:t>
            </a:r>
            <a:r>
              <a:rPr lang="de-DE" sz="2700" b="1" dirty="0" err="1">
                <a:solidFill>
                  <a:srgbClr val="000000"/>
                </a:solidFill>
                <a:latin typeface="Garamond" pitchFamily="18" charset="0"/>
              </a:rPr>
              <a:t>the</a:t>
            </a:r>
            <a:r>
              <a:rPr lang="de-DE" sz="2700" b="1" dirty="0">
                <a:solidFill>
                  <a:srgbClr val="000000"/>
                </a:solidFill>
                <a:latin typeface="Garamond" pitchFamily="18" charset="0"/>
              </a:rPr>
              <a:t> </a:t>
            </a:r>
            <a:r>
              <a:rPr lang="de-DE" sz="2700" b="1" dirty="0" err="1">
                <a:solidFill>
                  <a:srgbClr val="000000"/>
                </a:solidFill>
                <a:latin typeface="Garamond" pitchFamily="18" charset="0"/>
              </a:rPr>
              <a:t>instruction</a:t>
            </a:r>
            <a:r>
              <a:rPr lang="de-DE" sz="2700" b="1" dirty="0">
                <a:solidFill>
                  <a:srgbClr val="000000"/>
                </a:solidFill>
                <a:latin typeface="Garamond" pitchFamily="18" charset="0"/>
              </a:rPr>
              <a:t> </a:t>
            </a:r>
            <a:r>
              <a:rPr lang="de-DE" sz="2700" b="1" dirty="0" err="1">
                <a:solidFill>
                  <a:srgbClr val="000000"/>
                </a:solidFill>
                <a:latin typeface="Garamond" pitchFamily="18" charset="0"/>
              </a:rPr>
              <a:t>includes</a:t>
            </a:r>
            <a:endParaRPr lang="de-DE" sz="2700" dirty="0">
              <a:solidFill>
                <a:srgbClr val="000000"/>
              </a:solidFill>
              <a:latin typeface="Garamond" pitchFamily="18" charset="0"/>
            </a:endParaRPr>
          </a:p>
          <a:p>
            <a:pPr eaLnBrk="0" hangingPunct="0"/>
            <a:r>
              <a:rPr lang="de-DE" sz="2700" dirty="0">
                <a:solidFill>
                  <a:srgbClr val="000000"/>
                </a:solidFill>
                <a:latin typeface="Garamond" pitchFamily="18" charset="0"/>
              </a:rPr>
              <a:t>Laboratory </a:t>
            </a:r>
            <a:r>
              <a:rPr lang="de-DE" sz="2700" dirty="0" err="1">
                <a:solidFill>
                  <a:srgbClr val="000000"/>
                </a:solidFill>
                <a:latin typeface="Garamond" pitchFamily="18" charset="0"/>
              </a:rPr>
              <a:t>Guidline</a:t>
            </a:r>
            <a:r>
              <a:rPr lang="de-DE" sz="2700" dirty="0">
                <a:solidFill>
                  <a:srgbClr val="000000"/>
                </a:solidFill>
                <a:latin typeface="Garamond" pitchFamily="18" charset="0"/>
              </a:rPr>
              <a:t> GUV - R 120</a:t>
            </a:r>
          </a:p>
          <a:p>
            <a:pPr eaLnBrk="0" hangingPunct="0"/>
            <a:r>
              <a:rPr lang="de-DE" sz="2700" dirty="0">
                <a:solidFill>
                  <a:srgbClr val="000000"/>
                </a:solidFill>
                <a:latin typeface="Garamond" pitchFamily="18" charset="0"/>
              </a:rPr>
              <a:t>Safe Working Practices</a:t>
            </a:r>
            <a:r>
              <a:rPr lang="de-DE" sz="2400" dirty="0">
                <a:solidFill>
                  <a:srgbClr val="000000"/>
                </a:solidFill>
                <a:latin typeface="Garamond" pitchFamily="18" charset="0"/>
              </a:rPr>
              <a:t> GUV - I 8553</a:t>
            </a:r>
            <a:endParaRPr lang="de-DE" sz="2000" dirty="0">
              <a:latin typeface="Garamond" pitchFamily="18" charset="0"/>
            </a:endParaRPr>
          </a:p>
          <a:p>
            <a:pPr eaLnBrk="0" hangingPunct="0"/>
            <a:endParaRPr lang="de-DE" sz="2400" dirty="0">
              <a:latin typeface="Garamond" pitchFamily="18" charset="0"/>
            </a:endParaRPr>
          </a:p>
        </p:txBody>
      </p:sp>
      <p:pic>
        <p:nvPicPr>
          <p:cNvPr id="7176" name="Picture 210"/>
          <p:cNvPicPr>
            <a:picLocks noChangeAspect="1" noChangeArrowheads="1"/>
          </p:cNvPicPr>
          <p:nvPr/>
        </p:nvPicPr>
        <p:blipFill>
          <a:blip r:embed="rId2" cstate="print"/>
          <a:srcRect/>
          <a:stretch>
            <a:fillRect/>
          </a:stretch>
        </p:blipFill>
        <p:spPr bwMode="auto">
          <a:xfrm>
            <a:off x="5564956" y="4264619"/>
            <a:ext cx="1428750" cy="2068513"/>
          </a:xfrm>
          <a:prstGeom prst="rect">
            <a:avLst/>
          </a:prstGeom>
          <a:noFill/>
          <a:ln w="9525">
            <a:noFill/>
            <a:miter lim="800000"/>
            <a:headEnd/>
            <a:tailEnd/>
          </a:ln>
        </p:spPr>
      </p:pic>
      <p:sp>
        <p:nvSpPr>
          <p:cNvPr id="7179" name="Rectangle 219"/>
          <p:cNvSpPr>
            <a:spLocks noChangeArrowheads="1"/>
          </p:cNvSpPr>
          <p:nvPr/>
        </p:nvSpPr>
        <p:spPr bwMode="auto">
          <a:xfrm>
            <a:off x="1908012" y="0"/>
            <a:ext cx="6379535" cy="837671"/>
          </a:xfrm>
          <a:prstGeom prst="rect">
            <a:avLst/>
          </a:prstGeom>
          <a:solidFill>
            <a:srgbClr val="99CCFF"/>
          </a:solidFill>
          <a:ln w="9525">
            <a:noFill/>
            <a:miter lim="800000"/>
            <a:headEnd/>
            <a:tailEnd/>
          </a:ln>
        </p:spPr>
        <p:txBody>
          <a:bodyPr wrap="none" anchor="ctr"/>
          <a:lstStyle/>
          <a:p>
            <a:pPr algn="ctr"/>
            <a:r>
              <a:rPr lang="de-DE" sz="2400" b="1" dirty="0"/>
              <a:t>B-2. </a:t>
            </a:r>
            <a:r>
              <a:rPr lang="de-DE" sz="2400" b="1" dirty="0" err="1"/>
              <a:t>Safety</a:t>
            </a:r>
            <a:r>
              <a:rPr lang="de-DE" sz="2400" b="1" dirty="0"/>
              <a:t> </a:t>
            </a:r>
            <a:r>
              <a:rPr lang="de-DE" sz="2400" b="1" dirty="0" err="1"/>
              <a:t>Regulations</a:t>
            </a:r>
            <a:endParaRPr lang="de-DE" sz="2400" dirty="0"/>
          </a:p>
        </p:txBody>
      </p:sp>
      <p:sp>
        <p:nvSpPr>
          <p:cNvPr id="8" name="Rechteck 7"/>
          <p:cNvSpPr/>
          <p:nvPr/>
        </p:nvSpPr>
        <p:spPr>
          <a:xfrm>
            <a:off x="8444962" y="6338408"/>
            <a:ext cx="354584" cy="276999"/>
          </a:xfrm>
          <a:prstGeom prst="rect">
            <a:avLst/>
          </a:prstGeom>
        </p:spPr>
        <p:txBody>
          <a:bodyPr wrap="none">
            <a:spAutoFit/>
          </a:bodyPr>
          <a:lstStyle/>
          <a:p>
            <a:fld id="{9D6AFE40-C35A-4BD3-A46B-C73ADBD658CE}" type="slidenum">
              <a:rPr lang="de-DE" sz="1200" b="1" smtClean="0"/>
              <a:pPr/>
              <a:t>20</a:t>
            </a:fld>
            <a:endParaRPr lang="de-DE" sz="1200" b="1" dirty="0"/>
          </a:p>
        </p:txBody>
      </p:sp>
      <p:sp>
        <p:nvSpPr>
          <p:cNvPr id="2" name="Rectangle 1">
            <a:extLst>
              <a:ext uri="{FF2B5EF4-FFF2-40B4-BE49-F238E27FC236}">
                <a16:creationId xmlns:a16="http://schemas.microsoft.com/office/drawing/2014/main" id="{33201549-5D4A-8D6E-BEF3-E70FA3F80E2F}"/>
              </a:ext>
            </a:extLst>
          </p:cNvPr>
          <p:cNvSpPr>
            <a:spLocks noChangeArrowheads="1"/>
          </p:cNvSpPr>
          <p:nvPr/>
        </p:nvSpPr>
        <p:spPr bwMode="auto">
          <a:xfrm rot="10800000" flipV="1">
            <a:off x="565520" y="1420518"/>
            <a:ext cx="7484692"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Char char="•"/>
              <a:tabLst/>
            </a:pPr>
            <a:r>
              <a:rPr kumimoji="0" lang="de-DE" altLang="de-DE" sz="2000" b="0" i="0" u="none" strike="noStrike" cap="none" normalizeH="0" baseline="0" dirty="0">
                <a:ln>
                  <a:noFill/>
                </a:ln>
                <a:solidFill>
                  <a:schemeClr val="tx1"/>
                </a:solidFill>
                <a:effectLst/>
                <a:latin typeface="Arial" panose="020B0604020202020204" pitchFamily="34" charset="0"/>
              </a:rPr>
              <a:t>A </a:t>
            </a:r>
            <a:r>
              <a:rPr kumimoji="0" lang="de-DE" altLang="de-DE" sz="2000" b="1" i="0" u="none" strike="noStrike" cap="none" normalizeH="0" baseline="0" dirty="0" err="1">
                <a:ln>
                  <a:noFill/>
                </a:ln>
                <a:solidFill>
                  <a:schemeClr val="tx1"/>
                </a:solidFill>
                <a:effectLst/>
                <a:latin typeface="Arial" panose="020B0604020202020204" pitchFamily="34" charset="0"/>
              </a:rPr>
              <a:t>completed</a:t>
            </a:r>
            <a:r>
              <a:rPr kumimoji="0" lang="de-DE" altLang="de-DE" sz="2000" b="1" i="0" u="none" strike="noStrike" cap="none" normalizeH="0" baseline="0" dirty="0">
                <a:ln>
                  <a:noFill/>
                </a:ln>
                <a:solidFill>
                  <a:schemeClr val="tx1"/>
                </a:solidFill>
                <a:effectLst/>
                <a:latin typeface="Arial" panose="020B0604020202020204" pitchFamily="34" charset="0"/>
              </a:rPr>
              <a:t> </a:t>
            </a:r>
            <a:r>
              <a:rPr kumimoji="0" lang="de-DE" altLang="de-DE" sz="2000" b="1" i="0" u="none" strike="noStrike" cap="none" normalizeH="0" baseline="0" dirty="0" err="1">
                <a:ln>
                  <a:noFill/>
                </a:ln>
                <a:solidFill>
                  <a:schemeClr val="tx1"/>
                </a:solidFill>
                <a:effectLst/>
                <a:latin typeface="Arial" panose="020B0604020202020204" pitchFamily="34" charset="0"/>
              </a:rPr>
              <a:t>safety</a:t>
            </a:r>
            <a:r>
              <a:rPr kumimoji="0" lang="de-DE" altLang="de-DE" sz="2000" b="1" i="0" u="none" strike="noStrike" cap="none" normalizeH="0" baseline="0" dirty="0">
                <a:ln>
                  <a:noFill/>
                </a:ln>
                <a:solidFill>
                  <a:schemeClr val="tx1"/>
                </a:solidFill>
                <a:effectLst/>
                <a:latin typeface="Arial" panose="020B0604020202020204" pitchFamily="34" charset="0"/>
              </a:rPr>
              <a:t> </a:t>
            </a:r>
            <a:r>
              <a:rPr kumimoji="0" lang="de-DE" altLang="de-DE" sz="2000" b="1" i="0" u="none" strike="noStrike" cap="none" normalizeH="0" baseline="0" dirty="0" err="1">
                <a:ln>
                  <a:noFill/>
                </a:ln>
                <a:solidFill>
                  <a:schemeClr val="tx1"/>
                </a:solidFill>
                <a:effectLst/>
                <a:latin typeface="Arial" panose="020B0604020202020204" pitchFamily="34" charset="0"/>
              </a:rPr>
              <a:t>instruction</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including</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1" i="0" u="none" strike="noStrike" cap="none" normalizeH="0" baseline="0" dirty="0" err="1">
                <a:ln>
                  <a:noFill/>
                </a:ln>
                <a:solidFill>
                  <a:schemeClr val="tx1"/>
                </a:solidFill>
                <a:effectLst/>
                <a:latin typeface="Arial" panose="020B0604020202020204" pitchFamily="34" charset="0"/>
              </a:rPr>
              <a:t>documentation</a:t>
            </a:r>
            <a:r>
              <a:rPr kumimoji="0" lang="de-DE" altLang="de-DE" sz="2000" b="1" i="0" u="none" strike="noStrike" cap="none" normalizeH="0" baseline="0" dirty="0">
                <a:ln>
                  <a:noFill/>
                </a:ln>
                <a:solidFill>
                  <a:schemeClr val="tx1"/>
                </a:solidFill>
                <a:effectLst/>
                <a:latin typeface="Arial" panose="020B0604020202020204" pitchFamily="34" charset="0"/>
              </a:rPr>
              <a:t> and </a:t>
            </a:r>
            <a:r>
              <a:rPr kumimoji="0" lang="de-DE" altLang="de-DE" sz="2000" b="1" i="0" u="none" strike="noStrike" cap="none" normalizeH="0" baseline="0" dirty="0" err="1">
                <a:ln>
                  <a:noFill/>
                </a:ln>
                <a:solidFill>
                  <a:schemeClr val="tx1"/>
                </a:solidFill>
                <a:effectLst/>
                <a:latin typeface="Arial" panose="020B0604020202020204" pitchFamily="34" charset="0"/>
              </a:rPr>
              <a:t>signature</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of</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the</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instructed</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person</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is</a:t>
            </a:r>
            <a:r>
              <a:rPr kumimoji="0" lang="de-DE" altLang="de-DE" sz="2000" b="0" i="0" u="none" strike="noStrike" cap="none" normalizeH="0" baseline="0" dirty="0">
                <a:ln>
                  <a:noFill/>
                </a:ln>
                <a:solidFill>
                  <a:schemeClr val="tx1"/>
                </a:solidFill>
                <a:effectLst/>
                <a:latin typeface="Arial" panose="020B0604020202020204" pitchFamily="34" charset="0"/>
              </a:rPr>
              <a:t> an </a:t>
            </a:r>
            <a:r>
              <a:rPr kumimoji="0" lang="de-DE" altLang="de-DE" sz="2000" b="1" i="0" u="none" strike="noStrike" cap="none" normalizeH="0" baseline="0" dirty="0">
                <a:ln>
                  <a:noFill/>
                </a:ln>
                <a:solidFill>
                  <a:schemeClr val="tx1"/>
                </a:solidFill>
                <a:effectLst/>
                <a:latin typeface="Arial" panose="020B0604020202020204" pitchFamily="34" charset="0"/>
              </a:rPr>
              <a:t>absolute </a:t>
            </a:r>
            <a:r>
              <a:rPr kumimoji="0" lang="de-DE" altLang="de-DE" sz="2000" b="1" i="0" u="none" strike="noStrike" cap="none" normalizeH="0" baseline="0" dirty="0" err="1">
                <a:ln>
                  <a:noFill/>
                </a:ln>
                <a:solidFill>
                  <a:schemeClr val="tx1"/>
                </a:solidFill>
                <a:effectLst/>
                <a:latin typeface="Arial" panose="020B0604020202020204" pitchFamily="34" charset="0"/>
              </a:rPr>
              <a:t>prerequisite</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before</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starting</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any</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laboratory</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work</a:t>
            </a:r>
            <a:r>
              <a:rPr kumimoji="0" lang="de-DE" altLang="de-DE"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Tx/>
              <a:buSzTx/>
              <a:buFontTx/>
              <a:buChar char="•"/>
              <a:tabLst/>
            </a:pP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Tx/>
              <a:buChar char="•"/>
              <a:tabLst/>
            </a:pPr>
            <a:r>
              <a:rPr kumimoji="0" lang="de-DE" altLang="de-DE" sz="2000" b="0" i="0" u="none" strike="noStrike" cap="none" normalizeH="0" baseline="0" dirty="0">
                <a:ln>
                  <a:noFill/>
                </a:ln>
                <a:solidFill>
                  <a:schemeClr val="tx1"/>
                </a:solidFill>
                <a:effectLst/>
                <a:latin typeface="Arial" panose="020B0604020202020204" pitchFamily="34" charset="0"/>
              </a:rPr>
              <a:t>This </a:t>
            </a:r>
            <a:r>
              <a:rPr kumimoji="0" lang="de-DE" altLang="de-DE" sz="2000" b="0" i="0" u="none" strike="noStrike" cap="none" normalizeH="0" baseline="0" dirty="0" err="1">
                <a:ln>
                  <a:noFill/>
                </a:ln>
                <a:solidFill>
                  <a:schemeClr val="tx1"/>
                </a:solidFill>
                <a:effectLst/>
                <a:latin typeface="Arial" panose="020B0604020202020204" pitchFamily="34" charset="0"/>
              </a:rPr>
              <a:t>safety</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instruction</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is</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performed</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within</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each</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department</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by</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rPr>
              <a:t>the</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1" i="0" u="none" strike="noStrike" cap="none" normalizeH="0" baseline="0" dirty="0" err="1">
                <a:ln>
                  <a:noFill/>
                </a:ln>
                <a:solidFill>
                  <a:schemeClr val="tx1"/>
                </a:solidFill>
                <a:effectLst/>
                <a:latin typeface="Arial" panose="020B0604020202020204" pitchFamily="34" charset="0"/>
              </a:rPr>
              <a:t>designated</a:t>
            </a:r>
            <a:r>
              <a:rPr kumimoji="0" lang="de-DE" altLang="de-DE" sz="2000" b="1" i="0" u="none" strike="noStrike" cap="none" normalizeH="0" baseline="0" dirty="0">
                <a:ln>
                  <a:noFill/>
                </a:ln>
                <a:solidFill>
                  <a:schemeClr val="tx1"/>
                </a:solidFill>
                <a:effectLst/>
                <a:latin typeface="Arial" panose="020B0604020202020204" pitchFamily="34" charset="0"/>
              </a:rPr>
              <a:t> </a:t>
            </a:r>
            <a:r>
              <a:rPr kumimoji="0" lang="de-DE" altLang="de-DE" sz="2000" b="1" i="0" u="none" strike="noStrike" cap="none" normalizeH="0" baseline="0" dirty="0" err="1">
                <a:ln>
                  <a:noFill/>
                </a:ln>
                <a:solidFill>
                  <a:schemeClr val="tx1"/>
                </a:solidFill>
                <a:effectLst/>
                <a:latin typeface="Arial" panose="020B0604020202020204" pitchFamily="34" charset="0"/>
              </a:rPr>
              <a:t>responsible</a:t>
            </a:r>
            <a:r>
              <a:rPr kumimoji="0" lang="de-DE" altLang="de-DE" sz="2000" b="1" i="0" u="none" strike="noStrike" cap="none" normalizeH="0" baseline="0" dirty="0">
                <a:ln>
                  <a:noFill/>
                </a:ln>
                <a:solidFill>
                  <a:schemeClr val="tx1"/>
                </a:solidFill>
                <a:effectLst/>
                <a:latin typeface="Arial" panose="020B0604020202020204" pitchFamily="34" charset="0"/>
              </a:rPr>
              <a:t> </a:t>
            </a:r>
            <a:r>
              <a:rPr kumimoji="0" lang="de-DE" altLang="de-DE" sz="2000" b="1" i="0" u="none" strike="noStrike" cap="none" normalizeH="0" baseline="0" dirty="0" err="1">
                <a:ln>
                  <a:noFill/>
                </a:ln>
                <a:solidFill>
                  <a:schemeClr val="tx1"/>
                </a:solidFill>
                <a:effectLst/>
                <a:latin typeface="Arial" panose="020B0604020202020204" pitchFamily="34" charset="0"/>
              </a:rPr>
              <a:t>persons</a:t>
            </a:r>
            <a:r>
              <a:rPr kumimoji="0" lang="de-DE" altLang="de-DE" sz="2000" b="0" i="0" u="none" strike="noStrike" cap="none" normalizeH="0" baseline="0" dirty="0">
                <a:ln>
                  <a:noFill/>
                </a:ln>
                <a:solidFill>
                  <a:schemeClr val="tx1"/>
                </a:solidFill>
                <a:effectLst/>
                <a:latin typeface="Arial" panose="020B0604020202020204" pitchFamily="34" charset="0"/>
              </a:rPr>
              <a:t>.</a:t>
            </a:r>
          </a:p>
        </p:txBody>
      </p:sp>
    </p:spTree>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9EF0F-A78F-3AB7-0947-F4F991D8133C}"/>
            </a:ext>
          </a:extLst>
        </p:cNvPr>
        <p:cNvGrpSpPr/>
        <p:nvPr/>
      </p:nvGrpSpPr>
      <p:grpSpPr>
        <a:xfrm>
          <a:off x="0" y="0"/>
          <a:ext cx="0" cy="0"/>
          <a:chOff x="0" y="0"/>
          <a:chExt cx="0" cy="0"/>
        </a:xfrm>
      </p:grpSpPr>
      <p:sp>
        <p:nvSpPr>
          <p:cNvPr id="7179" name="Rectangle 219">
            <a:extLst>
              <a:ext uri="{FF2B5EF4-FFF2-40B4-BE49-F238E27FC236}">
                <a16:creationId xmlns:a16="http://schemas.microsoft.com/office/drawing/2014/main" id="{D94970C5-F562-F670-8994-51F612E44830}"/>
              </a:ext>
            </a:extLst>
          </p:cNvPr>
          <p:cNvSpPr>
            <a:spLocks noChangeArrowheads="1"/>
          </p:cNvSpPr>
          <p:nvPr/>
        </p:nvSpPr>
        <p:spPr bwMode="auto">
          <a:xfrm>
            <a:off x="1908012" y="0"/>
            <a:ext cx="6379535" cy="837671"/>
          </a:xfrm>
          <a:prstGeom prst="rect">
            <a:avLst/>
          </a:prstGeom>
          <a:solidFill>
            <a:srgbClr val="99CCFF"/>
          </a:solidFill>
          <a:ln w="9525">
            <a:noFill/>
            <a:miter lim="800000"/>
            <a:headEnd/>
            <a:tailEnd/>
          </a:ln>
        </p:spPr>
        <p:txBody>
          <a:bodyPr wrap="none" anchor="ctr"/>
          <a:lstStyle/>
          <a:p>
            <a:pPr algn="ctr"/>
            <a:r>
              <a:rPr lang="de-DE" sz="2400" b="1" dirty="0"/>
              <a:t>B-3. </a:t>
            </a:r>
            <a:r>
              <a:rPr lang="de-DE" sz="2400" b="1" dirty="0" err="1"/>
              <a:t>Safety</a:t>
            </a:r>
            <a:r>
              <a:rPr lang="de-DE" sz="2400" b="1" dirty="0"/>
              <a:t> </a:t>
            </a:r>
            <a:r>
              <a:rPr lang="de-DE" sz="2400" b="1" dirty="0" err="1"/>
              <a:t>Regulations</a:t>
            </a:r>
            <a:endParaRPr lang="de-DE" sz="2400" dirty="0"/>
          </a:p>
        </p:txBody>
      </p:sp>
      <p:sp>
        <p:nvSpPr>
          <p:cNvPr id="8" name="Rechteck 7">
            <a:extLst>
              <a:ext uri="{FF2B5EF4-FFF2-40B4-BE49-F238E27FC236}">
                <a16:creationId xmlns:a16="http://schemas.microsoft.com/office/drawing/2014/main" id="{136F2802-B719-0DB0-8C49-834ADA70F647}"/>
              </a:ext>
            </a:extLst>
          </p:cNvPr>
          <p:cNvSpPr/>
          <p:nvPr/>
        </p:nvSpPr>
        <p:spPr>
          <a:xfrm>
            <a:off x="8444962" y="6338408"/>
            <a:ext cx="354584" cy="276999"/>
          </a:xfrm>
          <a:prstGeom prst="rect">
            <a:avLst/>
          </a:prstGeom>
        </p:spPr>
        <p:txBody>
          <a:bodyPr wrap="none">
            <a:spAutoFit/>
          </a:bodyPr>
          <a:lstStyle/>
          <a:p>
            <a:fld id="{9D6AFE40-C35A-4BD3-A46B-C73ADBD658CE}" type="slidenum">
              <a:rPr lang="de-DE" sz="1200" b="1" smtClean="0"/>
              <a:pPr/>
              <a:t>21</a:t>
            </a:fld>
            <a:endParaRPr lang="de-DE" sz="1200" b="1" dirty="0"/>
          </a:p>
        </p:txBody>
      </p:sp>
      <p:sp>
        <p:nvSpPr>
          <p:cNvPr id="4" name="Textfeld 3">
            <a:extLst>
              <a:ext uri="{FF2B5EF4-FFF2-40B4-BE49-F238E27FC236}">
                <a16:creationId xmlns:a16="http://schemas.microsoft.com/office/drawing/2014/main" id="{585820C7-4FD2-087E-BC16-9715252B360E}"/>
              </a:ext>
            </a:extLst>
          </p:cNvPr>
          <p:cNvSpPr txBox="1"/>
          <p:nvPr/>
        </p:nvSpPr>
        <p:spPr>
          <a:xfrm>
            <a:off x="172227" y="1244849"/>
            <a:ext cx="8799546" cy="4893647"/>
          </a:xfrm>
          <a:prstGeom prst="rect">
            <a:avLst/>
          </a:prstGeom>
          <a:noFill/>
        </p:spPr>
        <p:txBody>
          <a:bodyPr wrap="square">
            <a:spAutoFit/>
          </a:bodyPr>
          <a:lstStyle/>
          <a:p>
            <a:pPr>
              <a:buNone/>
            </a:pPr>
            <a:r>
              <a:rPr lang="en-US" sz="2400" b="1" u="sng" dirty="0"/>
              <a:t>In the Laboratory</a:t>
            </a:r>
          </a:p>
          <a:p>
            <a:pPr>
              <a:spcBef>
                <a:spcPts val="600"/>
              </a:spcBef>
              <a:buNone/>
            </a:pPr>
            <a:endParaRPr lang="en-US" sz="3200" u="sng" dirty="0"/>
          </a:p>
          <a:p>
            <a:pPr>
              <a:spcBef>
                <a:spcPts val="600"/>
              </a:spcBef>
              <a:buFont typeface="Arial" panose="020B0604020202020204" pitchFamily="34" charset="0"/>
              <a:buChar char="•"/>
            </a:pPr>
            <a:r>
              <a:rPr lang="en-US" sz="2400" b="1" dirty="0"/>
              <a:t>Safety glasses</a:t>
            </a:r>
            <a:r>
              <a:rPr lang="en-US" sz="2400" dirty="0"/>
              <a:t>, </a:t>
            </a:r>
            <a:r>
              <a:rPr lang="en-US" sz="2400" b="1" dirty="0"/>
              <a:t>lab coats (cotton)</a:t>
            </a:r>
            <a:r>
              <a:rPr lang="en-US" sz="2400" dirty="0"/>
              <a:t>, and </a:t>
            </a:r>
            <a:r>
              <a:rPr lang="en-US" sz="2400" b="1" dirty="0"/>
              <a:t>closed shoes</a:t>
            </a:r>
            <a:r>
              <a:rPr lang="en-US" sz="2400" dirty="0"/>
              <a:t> are mandatory personal protective equipment (PPE).</a:t>
            </a:r>
          </a:p>
          <a:p>
            <a:pPr>
              <a:spcBef>
                <a:spcPts val="600"/>
              </a:spcBef>
            </a:pPr>
            <a:endParaRPr lang="en-US" sz="2400" dirty="0"/>
          </a:p>
          <a:p>
            <a:pPr>
              <a:spcBef>
                <a:spcPts val="600"/>
              </a:spcBef>
              <a:buFont typeface="Arial" panose="020B0604020202020204" pitchFamily="34" charset="0"/>
              <a:buChar char="•"/>
            </a:pPr>
            <a:r>
              <a:rPr lang="en-US" sz="2400" b="1" dirty="0"/>
              <a:t>Eating, drinking, and smoking</a:t>
            </a:r>
            <a:r>
              <a:rPr lang="en-US" sz="2400" dirty="0"/>
              <a:t> are strictly prohibited.</a:t>
            </a:r>
          </a:p>
          <a:p>
            <a:pPr>
              <a:spcBef>
                <a:spcPts val="600"/>
              </a:spcBef>
            </a:pPr>
            <a:endParaRPr lang="en-US" sz="2400" dirty="0"/>
          </a:p>
          <a:p>
            <a:pPr>
              <a:spcBef>
                <a:spcPts val="600"/>
              </a:spcBef>
              <a:buFont typeface="Arial" panose="020B0604020202020204" pitchFamily="34" charset="0"/>
              <a:buChar char="•"/>
            </a:pPr>
            <a:r>
              <a:rPr lang="en-US" sz="2400" b="1" dirty="0"/>
              <a:t>Working alone</a:t>
            </a:r>
            <a:r>
              <a:rPr lang="en-US" sz="2400" dirty="0"/>
              <a:t> is not permitted (especially on weekends).</a:t>
            </a:r>
          </a:p>
          <a:p>
            <a:pPr>
              <a:spcBef>
                <a:spcPts val="600"/>
              </a:spcBef>
            </a:pPr>
            <a:endParaRPr lang="en-US" sz="2400" dirty="0"/>
          </a:p>
          <a:p>
            <a:pPr>
              <a:spcBef>
                <a:spcPts val="600"/>
              </a:spcBef>
              <a:buFont typeface="Arial" panose="020B0604020202020204" pitchFamily="34" charset="0"/>
              <a:buChar char="•"/>
            </a:pPr>
            <a:r>
              <a:rPr lang="en-US" sz="2400" dirty="0"/>
              <a:t>Before starting any laboratory work, </a:t>
            </a:r>
            <a:r>
              <a:rPr lang="en-US" sz="2400" b="1" dirty="0"/>
              <a:t>general and, if applicable, specific safety instructions</a:t>
            </a:r>
            <a:r>
              <a:rPr lang="en-US" sz="2400" dirty="0"/>
              <a:t> must be completed.</a:t>
            </a:r>
          </a:p>
        </p:txBody>
      </p:sp>
    </p:spTree>
    <p:extLst>
      <p:ext uri="{BB962C8B-B14F-4D97-AF65-F5344CB8AC3E}">
        <p14:creationId xmlns:p14="http://schemas.microsoft.com/office/powerpoint/2010/main" val="1937852023"/>
      </p:ext>
    </p:extLst>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046513" y="2"/>
            <a:ext cx="5050973" cy="685798"/>
          </a:xfrm>
          <a:prstGeom prst="rect">
            <a:avLst/>
          </a:prstGeom>
          <a:solidFill>
            <a:srgbClr val="99CCFF"/>
          </a:solidFill>
          <a:ln w="9525">
            <a:noFill/>
            <a:miter lim="800000"/>
            <a:headEnd/>
            <a:tailEnd/>
          </a:ln>
        </p:spPr>
        <p:txBody>
          <a:bodyPr wrap="none" anchor="ctr"/>
          <a:lstStyle/>
          <a:p>
            <a:pPr algn="ctr"/>
            <a:endParaRPr lang="de-DE" sz="3600">
              <a:solidFill>
                <a:schemeClr val="tx2"/>
              </a:solidFill>
            </a:endParaRPr>
          </a:p>
        </p:txBody>
      </p:sp>
      <p:sp>
        <p:nvSpPr>
          <p:cNvPr id="11271" name="Rectangle 7"/>
          <p:cNvSpPr>
            <a:spLocks noChangeArrowheads="1"/>
          </p:cNvSpPr>
          <p:nvPr/>
        </p:nvSpPr>
        <p:spPr bwMode="auto">
          <a:xfrm>
            <a:off x="206829" y="-54427"/>
            <a:ext cx="7332663" cy="566057"/>
          </a:xfrm>
          <a:prstGeom prst="rect">
            <a:avLst/>
          </a:prstGeom>
          <a:noFill/>
          <a:ln w="9525">
            <a:noFill/>
            <a:miter lim="800000"/>
            <a:headEnd/>
            <a:tailEnd/>
          </a:ln>
        </p:spPr>
        <p:txBody>
          <a:bodyPr anchor="b"/>
          <a:lstStyle/>
          <a:p>
            <a:pPr algn="ctr"/>
            <a:r>
              <a:rPr lang="de-DE" sz="2400" b="1" dirty="0"/>
              <a:t>              C-1.  </a:t>
            </a:r>
            <a:r>
              <a:rPr lang="de-DE" sz="2400" b="1" dirty="0" err="1"/>
              <a:t>Accident</a:t>
            </a:r>
            <a:r>
              <a:rPr lang="de-DE" sz="2400" b="1" dirty="0"/>
              <a:t> </a:t>
            </a:r>
            <a:r>
              <a:rPr lang="de-DE" sz="2400" b="1" dirty="0" err="1"/>
              <a:t>Prevention</a:t>
            </a:r>
            <a:endParaRPr lang="de-DE" sz="2400" b="1" dirty="0"/>
          </a:p>
        </p:txBody>
      </p:sp>
      <p:sp>
        <p:nvSpPr>
          <p:cNvPr id="6" name="Rechteck 5"/>
          <p:cNvSpPr/>
          <p:nvPr/>
        </p:nvSpPr>
        <p:spPr>
          <a:xfrm>
            <a:off x="8221679" y="6232082"/>
            <a:ext cx="354584" cy="276999"/>
          </a:xfrm>
          <a:prstGeom prst="rect">
            <a:avLst/>
          </a:prstGeom>
        </p:spPr>
        <p:txBody>
          <a:bodyPr wrap="none">
            <a:spAutoFit/>
          </a:bodyPr>
          <a:lstStyle/>
          <a:p>
            <a:fld id="{9D6AFE40-C35A-4BD3-A46B-C73ADBD658CE}" type="slidenum">
              <a:rPr lang="de-DE" sz="1200" b="1" smtClean="0"/>
              <a:pPr/>
              <a:t>22</a:t>
            </a:fld>
            <a:endParaRPr lang="de-DE" sz="1200" b="1" dirty="0"/>
          </a:p>
        </p:txBody>
      </p:sp>
      <p:sp>
        <p:nvSpPr>
          <p:cNvPr id="2" name="Rectangle 1">
            <a:extLst>
              <a:ext uri="{FF2B5EF4-FFF2-40B4-BE49-F238E27FC236}">
                <a16:creationId xmlns:a16="http://schemas.microsoft.com/office/drawing/2014/main" id="{61349F02-1E45-5946-07D2-939FBF1598DD}"/>
              </a:ext>
            </a:extLst>
          </p:cNvPr>
          <p:cNvSpPr>
            <a:spLocks noChangeArrowheads="1"/>
          </p:cNvSpPr>
          <p:nvPr/>
        </p:nvSpPr>
        <p:spPr bwMode="auto">
          <a:xfrm>
            <a:off x="424960" y="1292268"/>
            <a:ext cx="815130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0"/>
              </a:spcBef>
              <a:spcAft>
                <a:spcPct val="0"/>
              </a:spcAft>
              <a:buClrTx/>
              <a:buSzTx/>
              <a:buFontTx/>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Measurement </a:t>
            </a:r>
            <a:r>
              <a:rPr kumimoji="0" lang="de-DE" altLang="de-DE" sz="1800" b="1" i="0" u="none" strike="noStrike" cap="none" normalizeH="0" baseline="0" dirty="0" err="1">
                <a:ln>
                  <a:noFill/>
                </a:ln>
                <a:solidFill>
                  <a:schemeClr val="tx1"/>
                </a:solidFill>
                <a:effectLst/>
                <a:latin typeface="Arial" panose="020B0604020202020204" pitchFamily="34" charset="0"/>
              </a:rPr>
              <a:t>procedures</a:t>
            </a:r>
            <a:r>
              <a:rPr kumimoji="0" lang="de-DE" altLang="de-DE" sz="1800" b="1" i="0" u="none" strike="noStrike" cap="none" normalizeH="0" baseline="0" dirty="0">
                <a:ln>
                  <a:noFill/>
                </a:ln>
                <a:solidFill>
                  <a:schemeClr val="tx1"/>
                </a:solidFill>
                <a:effectLst/>
                <a:latin typeface="Arial" panose="020B0604020202020204" pitchFamily="34" charset="0"/>
              </a:rPr>
              <a:t> on </a:t>
            </a:r>
            <a:r>
              <a:rPr kumimoji="0" lang="de-DE" altLang="de-DE" sz="1800" b="1" i="0" u="none" strike="noStrike" cap="none" normalizeH="0" baseline="0" dirty="0" err="1">
                <a:ln>
                  <a:noFill/>
                </a:ln>
                <a:solidFill>
                  <a:schemeClr val="tx1"/>
                </a:solidFill>
                <a:effectLst/>
                <a:latin typeface="Arial" panose="020B0604020202020204" pitchFamily="34" charset="0"/>
              </a:rPr>
              <a:t>machines</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or</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chemical</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reactions</a:t>
            </a:r>
            <a:r>
              <a:rPr kumimoji="0" lang="de-DE" altLang="de-DE" sz="1800" b="0" i="0" u="none" strike="noStrike" cap="none" normalizeH="0" baseline="0" dirty="0">
                <a:ln>
                  <a:noFill/>
                </a:ln>
                <a:solidFill>
                  <a:schemeClr val="tx1"/>
                </a:solidFill>
                <a:effectLst/>
                <a:latin typeface="Arial" panose="020B0604020202020204" pitchFamily="34" charset="0"/>
              </a:rPr>
              <a:t> (e.g., </a:t>
            </a:r>
            <a:r>
              <a:rPr kumimoji="0" lang="de-DE" altLang="de-DE" sz="1800" b="0" i="0" u="none" strike="noStrike" cap="none" normalizeH="0" baseline="0" dirty="0" err="1">
                <a:ln>
                  <a:noFill/>
                </a:ln>
                <a:solidFill>
                  <a:schemeClr val="tx1"/>
                </a:solidFill>
                <a:effectLst/>
                <a:latin typeface="Arial" panose="020B0604020202020204" pitchFamily="34" charset="0"/>
              </a:rPr>
              <a:t>drying</a:t>
            </a:r>
            <a:r>
              <a:rPr kumimoji="0" lang="de-DE" altLang="de-DE" sz="1800" b="0" i="0" u="none" strike="noStrike" cap="none" normalizeH="0" baseline="0" dirty="0">
                <a:ln>
                  <a:noFill/>
                </a:ln>
                <a:solidFill>
                  <a:schemeClr val="tx1"/>
                </a:solidFill>
                <a:effectLst/>
                <a:latin typeface="Arial" panose="020B0604020202020204" pitchFamily="34" charset="0"/>
              </a:rPr>
              <a:t> in an </a:t>
            </a:r>
            <a:r>
              <a:rPr kumimoji="0" lang="de-DE" altLang="de-DE" sz="1800" b="0" i="0" u="none" strike="noStrike" cap="none" normalizeH="0" baseline="0" dirty="0" err="1">
                <a:ln>
                  <a:noFill/>
                </a:ln>
                <a:solidFill>
                  <a:schemeClr val="tx1"/>
                </a:solidFill>
                <a:effectLst/>
                <a:latin typeface="Arial" panose="020B0604020202020204" pitchFamily="34" charset="0"/>
              </a:rPr>
              <a:t>oven</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must</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always</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be</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supervised</a:t>
            </a:r>
            <a:r>
              <a:rPr kumimoji="0" lang="de-DE" altLang="de-DE" sz="1800" b="1" i="0" u="none" strike="noStrike" cap="none" normalizeH="0" baseline="0" dirty="0">
                <a:ln>
                  <a:noFill/>
                </a:ln>
                <a:solidFill>
                  <a:schemeClr val="tx1"/>
                </a:solidFill>
                <a:effectLst/>
                <a:latin typeface="Arial" panose="020B0604020202020204" pitchFamily="34" charset="0"/>
              </a:rPr>
              <a:t> and </a:t>
            </a:r>
            <a:r>
              <a:rPr kumimoji="0" lang="de-DE" altLang="de-DE" sz="1800" b="1" i="0" u="none" strike="noStrike" cap="none" normalizeH="0" baseline="0" dirty="0" err="1">
                <a:ln>
                  <a:noFill/>
                </a:ln>
                <a:solidFill>
                  <a:schemeClr val="tx1"/>
                </a:solidFill>
                <a:effectLst/>
                <a:latin typeface="Arial" panose="020B0604020202020204" pitchFamily="34" charset="0"/>
              </a:rPr>
              <a:t>monitored</a:t>
            </a:r>
            <a:r>
              <a:rPr kumimoji="0" lang="de-DE" altLang="de-DE"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Chemical </a:t>
            </a:r>
            <a:r>
              <a:rPr kumimoji="0" lang="de-DE" altLang="de-DE" sz="1800" b="1" i="0" u="none" strike="noStrike" cap="none" normalizeH="0" baseline="0" dirty="0" err="1">
                <a:ln>
                  <a:noFill/>
                </a:ln>
                <a:solidFill>
                  <a:schemeClr val="tx1"/>
                </a:solidFill>
                <a:effectLst/>
                <a:latin typeface="Arial" panose="020B0604020202020204" pitchFamily="34" charset="0"/>
              </a:rPr>
              <a:t>containers</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with</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prepared</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solutions</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must</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be</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clearly</a:t>
            </a:r>
            <a:r>
              <a:rPr kumimoji="0" lang="de-DE" altLang="de-DE" sz="1800" b="1" i="0" u="none" strike="noStrike" cap="none" normalizeH="0" baseline="0" dirty="0">
                <a:ln>
                  <a:noFill/>
                </a:ln>
                <a:solidFill>
                  <a:schemeClr val="tx1"/>
                </a:solidFill>
                <a:effectLst/>
                <a:latin typeface="Arial" panose="020B0604020202020204" pitchFamily="34" charset="0"/>
              </a:rPr>
              <a:t> and </a:t>
            </a:r>
            <a:r>
              <a:rPr kumimoji="0" lang="de-DE" altLang="de-DE" sz="1800" b="1" i="0" u="none" strike="noStrike" cap="none" normalizeH="0" baseline="0" dirty="0" err="1">
                <a:ln>
                  <a:noFill/>
                </a:ln>
                <a:solidFill>
                  <a:schemeClr val="tx1"/>
                </a:solidFill>
                <a:effectLst/>
                <a:latin typeface="Arial" panose="020B0604020202020204" pitchFamily="34" charset="0"/>
              </a:rPr>
              <a:t>correctly</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labeled</a:t>
            </a:r>
            <a:r>
              <a:rPr kumimoji="0" lang="de-DE" altLang="de-DE"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Char char="•"/>
              <a:tabLst/>
            </a:pPr>
            <a:r>
              <a:rPr kumimoji="0" lang="de-DE" altLang="de-DE" sz="1800" b="0" i="0" u="none" strike="noStrike" cap="none" normalizeH="0" baseline="0" dirty="0" err="1">
                <a:ln>
                  <a:noFill/>
                </a:ln>
                <a:solidFill>
                  <a:schemeClr val="tx1"/>
                </a:solidFill>
                <a:effectLst/>
                <a:latin typeface="Arial" panose="020B0604020202020204" pitchFamily="34" charset="0"/>
              </a:rPr>
              <a:t>Maintain</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cleanliness</a:t>
            </a:r>
            <a:r>
              <a:rPr kumimoji="0" lang="de-DE" altLang="de-DE" sz="1800" b="0" i="0" u="none" strike="noStrike" cap="none" normalizeH="0" baseline="0" dirty="0">
                <a:ln>
                  <a:noFill/>
                </a:ln>
                <a:solidFill>
                  <a:schemeClr val="tx1"/>
                </a:solidFill>
                <a:effectLst/>
                <a:latin typeface="Arial" panose="020B0604020202020204" pitchFamily="34" charset="0"/>
              </a:rPr>
              <a:t> and </a:t>
            </a:r>
            <a:r>
              <a:rPr kumimoji="0" lang="de-DE" altLang="de-DE" sz="1800" b="1" i="0" u="none" strike="noStrike" cap="none" normalizeH="0" baseline="0" dirty="0" err="1">
                <a:ln>
                  <a:noFill/>
                </a:ln>
                <a:solidFill>
                  <a:schemeClr val="tx1"/>
                </a:solidFill>
                <a:effectLst/>
                <a:latin typeface="Arial" panose="020B0604020202020204" pitchFamily="34" charset="0"/>
              </a:rPr>
              <a:t>report</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any</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damage</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promptly</a:t>
            </a:r>
            <a:r>
              <a:rPr kumimoji="0" lang="de-DE" altLang="de-DE"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Char char="•"/>
              <a:tabLst/>
            </a:pPr>
            <a:r>
              <a:rPr kumimoji="0" lang="de-DE" altLang="de-DE" sz="1800" b="1" i="0" u="none" strike="noStrike" cap="none" normalizeH="0" baseline="0" dirty="0" err="1">
                <a:ln>
                  <a:noFill/>
                </a:ln>
                <a:solidFill>
                  <a:schemeClr val="tx1"/>
                </a:solidFill>
                <a:effectLst/>
                <a:latin typeface="Arial" panose="020B0604020202020204" pitchFamily="34" charset="0"/>
              </a:rPr>
              <a:t>Spilled</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materials</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must</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be</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safely</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absorbed</a:t>
            </a:r>
            <a:r>
              <a:rPr kumimoji="0" lang="de-DE" altLang="de-DE" sz="1800" b="0" i="0" u="none" strike="noStrike" cap="none" normalizeH="0" baseline="0" dirty="0">
                <a:ln>
                  <a:noFill/>
                </a:ln>
                <a:solidFill>
                  <a:schemeClr val="tx1"/>
                </a:solidFill>
                <a:effectLst/>
                <a:latin typeface="Arial" panose="020B0604020202020204" pitchFamily="34" charset="0"/>
              </a:rPr>
              <a:t> and </a:t>
            </a:r>
            <a:r>
              <a:rPr kumimoji="0" lang="de-DE" altLang="de-DE" sz="1800" b="0" i="0" u="none" strike="noStrike" cap="none" normalizeH="0" baseline="0" dirty="0" err="1">
                <a:ln>
                  <a:noFill/>
                </a:ln>
                <a:solidFill>
                  <a:schemeClr val="tx1"/>
                </a:solidFill>
                <a:effectLst/>
                <a:latin typeface="Arial" panose="020B0604020202020204" pitchFamily="34" charset="0"/>
              </a:rPr>
              <a:t>removed</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using</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absorbent</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pads</a:t>
            </a:r>
            <a:r>
              <a:rPr kumimoji="0" lang="de-DE" altLang="de-DE"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Transport</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chemicals</a:t>
            </a:r>
            <a:r>
              <a:rPr kumimoji="0" lang="de-DE" altLang="de-DE" sz="1800" b="0" i="0" u="none" strike="noStrike" cap="none" normalizeH="0" baseline="0" dirty="0">
                <a:ln>
                  <a:noFill/>
                </a:ln>
                <a:solidFill>
                  <a:schemeClr val="tx1"/>
                </a:solidFill>
                <a:effectLst/>
                <a:latin typeface="Arial" panose="020B0604020202020204" pitchFamily="34" charset="0"/>
              </a:rPr>
              <a:t> and </a:t>
            </a:r>
            <a:r>
              <a:rPr kumimoji="0" lang="de-DE" altLang="de-DE" sz="1800" b="0" i="0" u="none" strike="noStrike" cap="none" normalizeH="0" baseline="0" dirty="0" err="1">
                <a:ln>
                  <a:noFill/>
                </a:ln>
                <a:solidFill>
                  <a:schemeClr val="tx1"/>
                </a:solidFill>
                <a:effectLst/>
                <a:latin typeface="Arial" panose="020B0604020202020204" pitchFamily="34" charset="0"/>
              </a:rPr>
              <a:t>materials</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using</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buckets</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or</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carts</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with</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side</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walls</a:t>
            </a:r>
            <a:r>
              <a:rPr kumimoji="0" lang="de-DE" altLang="de-DE"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Secure gas </a:t>
            </a:r>
            <a:r>
              <a:rPr kumimoji="0" lang="de-DE" altLang="de-DE" sz="1800" b="1" i="0" u="none" strike="noStrike" cap="none" normalizeH="0" baseline="0" dirty="0" err="1">
                <a:ln>
                  <a:noFill/>
                </a:ln>
                <a:solidFill>
                  <a:schemeClr val="tx1"/>
                </a:solidFill>
                <a:effectLst/>
                <a:latin typeface="Arial" panose="020B0604020202020204" pitchFamily="34" charset="0"/>
              </a:rPr>
              <a:t>cylinders</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with</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chains</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or</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store</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them</a:t>
            </a:r>
            <a:r>
              <a:rPr kumimoji="0" lang="de-DE" altLang="de-DE" sz="1800" b="0" i="0" u="none" strike="noStrike" cap="none" normalizeH="0" baseline="0" dirty="0">
                <a:ln>
                  <a:noFill/>
                </a:ln>
                <a:solidFill>
                  <a:schemeClr val="tx1"/>
                </a:solidFill>
                <a:effectLst/>
                <a:latin typeface="Arial" panose="020B0604020202020204" pitchFamily="34" charset="0"/>
              </a:rPr>
              <a:t> in </a:t>
            </a:r>
            <a:r>
              <a:rPr kumimoji="0" lang="de-DE" altLang="de-DE" sz="1800" b="1" i="0" u="none" strike="noStrike" cap="none" normalizeH="0" baseline="0" dirty="0" err="1">
                <a:ln>
                  <a:noFill/>
                </a:ln>
                <a:solidFill>
                  <a:schemeClr val="tx1"/>
                </a:solidFill>
                <a:effectLst/>
                <a:latin typeface="Arial" panose="020B0604020202020204" pitchFamily="34" charset="0"/>
              </a:rPr>
              <a:t>approved</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safety</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cabinets</a:t>
            </a:r>
            <a:r>
              <a:rPr kumimoji="0" lang="de-DE" altLang="de-DE"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Char char="•"/>
              <a:tabLst/>
            </a:pPr>
            <a:r>
              <a:rPr kumimoji="0" lang="de-DE" altLang="de-DE" sz="1800" b="0" i="0" u="none" strike="noStrike" cap="none" normalizeH="0" baseline="0" dirty="0" err="1">
                <a:ln>
                  <a:noFill/>
                </a:ln>
                <a:solidFill>
                  <a:schemeClr val="tx1"/>
                </a:solidFill>
                <a:effectLst/>
                <a:latin typeface="Arial" panose="020B0604020202020204" pitchFamily="34" charset="0"/>
              </a:rPr>
              <a:t>Ensure</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a:ln>
                  <a:noFill/>
                </a:ln>
                <a:solidFill>
                  <a:schemeClr val="tx1"/>
                </a:solidFill>
                <a:effectLst/>
                <a:latin typeface="Arial" panose="020B0604020202020204" pitchFamily="34" charset="0"/>
              </a:rPr>
              <a:t>proper </a:t>
            </a:r>
            <a:r>
              <a:rPr kumimoji="0" lang="de-DE" altLang="de-DE" sz="1800" b="1" i="0" u="none" strike="noStrike" cap="none" normalizeH="0" baseline="0" dirty="0" err="1">
                <a:ln>
                  <a:noFill/>
                </a:ln>
                <a:solidFill>
                  <a:schemeClr val="tx1"/>
                </a:solidFill>
                <a:effectLst/>
                <a:latin typeface="Arial" panose="020B0604020202020204" pitchFamily="34" charset="0"/>
              </a:rPr>
              <a:t>waste</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disposal</a:t>
            </a:r>
            <a:r>
              <a:rPr kumimoji="0" lang="de-DE" altLang="de-DE" sz="1800" b="0" i="0" u="none" strike="noStrike" cap="none" normalizeH="0" baseline="0" dirty="0">
                <a:ln>
                  <a:noFill/>
                </a:ln>
                <a:solidFill>
                  <a:schemeClr val="tx1"/>
                </a:solidFill>
                <a:effectLst/>
                <a:latin typeface="Arial" panose="020B0604020202020204" pitchFamily="34" charset="0"/>
              </a:rPr>
              <a:t> in </a:t>
            </a:r>
            <a:r>
              <a:rPr kumimoji="0" lang="de-DE" altLang="de-DE" sz="1800" b="0" i="0" u="none" strike="noStrike" cap="none" normalizeH="0" baseline="0" dirty="0" err="1">
                <a:ln>
                  <a:noFill/>
                </a:ln>
                <a:solidFill>
                  <a:schemeClr val="tx1"/>
                </a:solidFill>
                <a:effectLst/>
                <a:latin typeface="Arial" panose="020B0604020202020204" pitchFamily="34" charset="0"/>
              </a:rPr>
              <a:t>designated</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containers</a:t>
            </a:r>
            <a:r>
              <a:rPr kumimoji="0" lang="de-DE" altLang="de-DE" sz="1800" b="0" i="0" u="none" strike="noStrike" cap="none" normalizeH="0" baseline="0" dirty="0">
                <a:ln>
                  <a:noFill/>
                </a:ln>
                <a:solidFill>
                  <a:schemeClr val="tx1"/>
                </a:solidFill>
                <a:effectLst/>
                <a:latin typeface="Arial" panose="020B0604020202020204" pitchFamily="34" charset="0"/>
              </a:rPr>
              <a:t> and </a:t>
            </a:r>
            <a:r>
              <a:rPr kumimoji="0" lang="de-DE" altLang="de-DE" sz="1800" b="1" i="0" u="none" strike="noStrike" cap="none" normalizeH="0" baseline="0" dirty="0" err="1">
                <a:ln>
                  <a:noFill/>
                </a:ln>
                <a:solidFill>
                  <a:schemeClr val="tx1"/>
                </a:solidFill>
                <a:effectLst/>
                <a:latin typeface="Arial" panose="020B0604020202020204" pitchFamily="34" charset="0"/>
              </a:rPr>
              <a:t>use</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resources</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sparingly</a:t>
            </a:r>
            <a:r>
              <a:rPr kumimoji="0" lang="de-DE" altLang="de-DE" sz="1800" b="0" i="0" u="none" strike="noStrike" cap="none" normalizeH="0" baseline="0" dirty="0">
                <a:ln>
                  <a:noFill/>
                </a:ln>
                <a:solidFill>
                  <a:schemeClr val="tx1"/>
                </a:solidFill>
                <a:effectLst/>
                <a:latin typeface="Arial" panose="020B0604020202020204" pitchFamily="34" charset="0"/>
              </a:rPr>
              <a:t>.</a:t>
            </a:r>
          </a:p>
        </p:txBody>
      </p:sp>
    </p:spTree>
  </p:cSld>
  <p:clrMapOvr>
    <a:masterClrMapping/>
  </p:clrMapOvr>
  <p:transition spd="med">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88C84-6C7B-901D-E271-5930EFCDC12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6E0DD5F-5953-03A8-F337-1168F29EE79F}"/>
              </a:ext>
            </a:extLst>
          </p:cNvPr>
          <p:cNvSpPr>
            <a:spLocks noChangeArrowheads="1"/>
          </p:cNvSpPr>
          <p:nvPr/>
        </p:nvSpPr>
        <p:spPr bwMode="auto">
          <a:xfrm>
            <a:off x="2046513" y="2"/>
            <a:ext cx="5050973" cy="685798"/>
          </a:xfrm>
          <a:prstGeom prst="rect">
            <a:avLst/>
          </a:prstGeom>
          <a:solidFill>
            <a:srgbClr val="99CCFF"/>
          </a:solidFill>
          <a:ln w="9525">
            <a:noFill/>
            <a:miter lim="800000"/>
            <a:headEnd/>
            <a:tailEnd/>
          </a:ln>
        </p:spPr>
        <p:txBody>
          <a:bodyPr wrap="none" anchor="ctr"/>
          <a:lstStyle/>
          <a:p>
            <a:pPr algn="ctr"/>
            <a:endParaRPr lang="de-DE" sz="3600">
              <a:solidFill>
                <a:schemeClr val="tx2"/>
              </a:solidFill>
            </a:endParaRPr>
          </a:p>
        </p:txBody>
      </p:sp>
      <p:sp>
        <p:nvSpPr>
          <p:cNvPr id="11271" name="Rectangle 7">
            <a:extLst>
              <a:ext uri="{FF2B5EF4-FFF2-40B4-BE49-F238E27FC236}">
                <a16:creationId xmlns:a16="http://schemas.microsoft.com/office/drawing/2014/main" id="{EAB8B11D-8C06-D041-6AE1-B24FCA25C0C5}"/>
              </a:ext>
            </a:extLst>
          </p:cNvPr>
          <p:cNvSpPr>
            <a:spLocks noChangeArrowheads="1"/>
          </p:cNvSpPr>
          <p:nvPr/>
        </p:nvSpPr>
        <p:spPr bwMode="auto">
          <a:xfrm>
            <a:off x="206829" y="-54427"/>
            <a:ext cx="7332663" cy="566057"/>
          </a:xfrm>
          <a:prstGeom prst="rect">
            <a:avLst/>
          </a:prstGeom>
          <a:noFill/>
          <a:ln w="9525">
            <a:noFill/>
            <a:miter lim="800000"/>
            <a:headEnd/>
            <a:tailEnd/>
          </a:ln>
        </p:spPr>
        <p:txBody>
          <a:bodyPr anchor="b"/>
          <a:lstStyle/>
          <a:p>
            <a:pPr algn="ctr"/>
            <a:r>
              <a:rPr lang="de-DE" sz="2400" b="1" dirty="0"/>
              <a:t>              C-2.  </a:t>
            </a:r>
            <a:r>
              <a:rPr lang="de-DE" sz="2400" b="1" dirty="0" err="1"/>
              <a:t>Accident</a:t>
            </a:r>
            <a:r>
              <a:rPr lang="de-DE" sz="2400" b="1" dirty="0"/>
              <a:t> </a:t>
            </a:r>
            <a:r>
              <a:rPr lang="de-DE" sz="2400" b="1" dirty="0" err="1"/>
              <a:t>Prevention</a:t>
            </a:r>
            <a:endParaRPr lang="de-DE" sz="2400" b="1" dirty="0"/>
          </a:p>
        </p:txBody>
      </p:sp>
      <p:sp>
        <p:nvSpPr>
          <p:cNvPr id="6" name="Rechteck 5">
            <a:extLst>
              <a:ext uri="{FF2B5EF4-FFF2-40B4-BE49-F238E27FC236}">
                <a16:creationId xmlns:a16="http://schemas.microsoft.com/office/drawing/2014/main" id="{51F8F08C-4AD2-73BF-17C9-62A13A772954}"/>
              </a:ext>
            </a:extLst>
          </p:cNvPr>
          <p:cNvSpPr/>
          <p:nvPr/>
        </p:nvSpPr>
        <p:spPr>
          <a:xfrm>
            <a:off x="8221679" y="6232082"/>
            <a:ext cx="354584" cy="276999"/>
          </a:xfrm>
          <a:prstGeom prst="rect">
            <a:avLst/>
          </a:prstGeom>
        </p:spPr>
        <p:txBody>
          <a:bodyPr wrap="none">
            <a:spAutoFit/>
          </a:bodyPr>
          <a:lstStyle/>
          <a:p>
            <a:fld id="{9D6AFE40-C35A-4BD3-A46B-C73ADBD658CE}" type="slidenum">
              <a:rPr lang="de-DE" sz="1200" b="1" smtClean="0"/>
              <a:pPr/>
              <a:t>23</a:t>
            </a:fld>
            <a:endParaRPr lang="de-DE" sz="1200" b="1" dirty="0"/>
          </a:p>
        </p:txBody>
      </p:sp>
      <p:pic>
        <p:nvPicPr>
          <p:cNvPr id="3" name="Picture 2">
            <a:extLst>
              <a:ext uri="{FF2B5EF4-FFF2-40B4-BE49-F238E27FC236}">
                <a16:creationId xmlns:a16="http://schemas.microsoft.com/office/drawing/2014/main" id="{A36F32D4-0EE1-870A-4B4F-5C34F0C8AA17}"/>
              </a:ext>
            </a:extLst>
          </p:cNvPr>
          <p:cNvPicPr>
            <a:picLocks noChangeAspect="1" noChangeArrowheads="1"/>
          </p:cNvPicPr>
          <p:nvPr/>
        </p:nvPicPr>
        <p:blipFill>
          <a:blip r:embed="rId2" cstate="print"/>
          <a:srcRect/>
          <a:stretch>
            <a:fillRect/>
          </a:stretch>
        </p:blipFill>
        <p:spPr bwMode="auto">
          <a:xfrm>
            <a:off x="529389" y="1034143"/>
            <a:ext cx="8037095" cy="5432131"/>
          </a:xfrm>
          <a:prstGeom prst="rect">
            <a:avLst/>
          </a:prstGeom>
          <a:noFill/>
          <a:ln w="9525">
            <a:noFill/>
            <a:miter lim="800000"/>
            <a:headEnd/>
            <a:tailEnd/>
          </a:ln>
        </p:spPr>
      </p:pic>
      <p:sp>
        <p:nvSpPr>
          <p:cNvPr id="5" name="Textfeld 4">
            <a:extLst>
              <a:ext uri="{FF2B5EF4-FFF2-40B4-BE49-F238E27FC236}">
                <a16:creationId xmlns:a16="http://schemas.microsoft.com/office/drawing/2014/main" id="{C0461654-4F88-8C81-4A4F-E8CE7ACB35E2}"/>
              </a:ext>
            </a:extLst>
          </p:cNvPr>
          <p:cNvSpPr txBox="1"/>
          <p:nvPr/>
        </p:nvSpPr>
        <p:spPr>
          <a:xfrm>
            <a:off x="902970" y="1317040"/>
            <a:ext cx="6080536" cy="707886"/>
          </a:xfrm>
          <a:prstGeom prst="rect">
            <a:avLst/>
          </a:prstGeom>
          <a:solidFill>
            <a:srgbClr val="00479D"/>
          </a:solidFill>
        </p:spPr>
        <p:txBody>
          <a:bodyPr wrap="square">
            <a:spAutoFit/>
          </a:bodyPr>
          <a:lstStyle/>
          <a:p>
            <a:r>
              <a:rPr lang="en-US" sz="2000" dirty="0">
                <a:solidFill>
                  <a:schemeClr val="bg1"/>
                </a:solidFill>
              </a:rPr>
              <a:t>Simplified Overview: </a:t>
            </a:r>
            <a:br>
              <a:rPr lang="en-US" sz="2000" dirty="0">
                <a:solidFill>
                  <a:schemeClr val="bg1"/>
                </a:solidFill>
              </a:rPr>
            </a:br>
            <a:r>
              <a:rPr lang="en-US" sz="2000" dirty="0">
                <a:solidFill>
                  <a:schemeClr val="bg1"/>
                </a:solidFill>
              </a:rPr>
              <a:t>New (</a:t>
            </a:r>
            <a:r>
              <a:rPr lang="en-US" sz="2000" dirty="0" err="1">
                <a:solidFill>
                  <a:schemeClr val="bg1"/>
                </a:solidFill>
              </a:rPr>
              <a:t>neu</a:t>
            </a:r>
            <a:r>
              <a:rPr lang="en-US" sz="2000" dirty="0">
                <a:solidFill>
                  <a:schemeClr val="bg1"/>
                </a:solidFill>
              </a:rPr>
              <a:t>) and Former (alt) GHS Labeling Symbols</a:t>
            </a:r>
            <a:endParaRPr lang="de-DE" sz="2000" dirty="0">
              <a:solidFill>
                <a:schemeClr val="bg1"/>
              </a:solidFill>
            </a:endParaRPr>
          </a:p>
        </p:txBody>
      </p:sp>
    </p:spTree>
    <p:extLst>
      <p:ext uri="{BB962C8B-B14F-4D97-AF65-F5344CB8AC3E}">
        <p14:creationId xmlns:p14="http://schemas.microsoft.com/office/powerpoint/2010/main" val="2878053085"/>
      </p:ext>
    </p:extLst>
  </p:cSld>
  <p:clrMapOvr>
    <a:masterClrMapping/>
  </p:clrMapOvr>
  <p:transition spd="med">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7D35791F-DFC0-1898-A6E3-40C3DDBEF5E0}"/>
              </a:ext>
            </a:extLst>
          </p:cNvPr>
          <p:cNvGraphicFramePr>
            <a:graphicFrameLocks noGrp="1"/>
          </p:cNvGraphicFramePr>
          <p:nvPr>
            <p:extLst>
              <p:ext uri="{D42A27DB-BD31-4B8C-83A1-F6EECF244321}">
                <p14:modId xmlns:p14="http://schemas.microsoft.com/office/powerpoint/2010/main" val="3885004905"/>
              </p:ext>
            </p:extLst>
          </p:nvPr>
        </p:nvGraphicFramePr>
        <p:xfrm>
          <a:off x="1683589" y="0"/>
          <a:ext cx="6660311" cy="1036320"/>
        </p:xfrm>
        <a:graphic>
          <a:graphicData uri="http://schemas.openxmlformats.org/drawingml/2006/table">
            <a:tbl>
              <a:tblPr firstRow="1" bandRow="1">
                <a:tableStyleId>{5C22544A-7EE6-4342-B048-85BDC9FD1C3A}</a:tableStyleId>
              </a:tblPr>
              <a:tblGrid>
                <a:gridCol w="6660311">
                  <a:extLst>
                    <a:ext uri="{9D8B030D-6E8A-4147-A177-3AD203B41FA5}">
                      <a16:colId xmlns:a16="http://schemas.microsoft.com/office/drawing/2014/main" val="3820980980"/>
                    </a:ext>
                  </a:extLst>
                </a:gridCol>
              </a:tblGrid>
              <a:tr h="913986">
                <a:tc>
                  <a:txBody>
                    <a:bodyPr/>
                    <a:lstStyle/>
                    <a:p>
                      <a:pPr algn="ctr"/>
                      <a:r>
                        <a:rPr lang="de-DE" sz="2400" b="1" dirty="0">
                          <a:solidFill>
                            <a:schemeClr val="tx1"/>
                          </a:solidFill>
                          <a:latin typeface="Arial" panose="020B0604020202020204" pitchFamily="34" charset="0"/>
                          <a:cs typeface="Arial" panose="020B0604020202020204" pitchFamily="34" charset="0"/>
                        </a:rPr>
                        <a:t>D-1. Handling and Substitution </a:t>
                      </a:r>
                      <a:r>
                        <a:rPr lang="de-DE" sz="2400" b="1" dirty="0" err="1">
                          <a:solidFill>
                            <a:schemeClr val="tx1"/>
                          </a:solidFill>
                          <a:latin typeface="Arial" panose="020B0604020202020204" pitchFamily="34" charset="0"/>
                          <a:cs typeface="Arial" panose="020B0604020202020204" pitchFamily="34" charset="0"/>
                        </a:rPr>
                        <a:t>of</a:t>
                      </a:r>
                      <a:r>
                        <a:rPr lang="de-DE" sz="2400" b="1" dirty="0">
                          <a:solidFill>
                            <a:schemeClr val="tx1"/>
                          </a:solidFill>
                          <a:latin typeface="Arial" panose="020B0604020202020204" pitchFamily="34" charset="0"/>
                          <a:cs typeface="Arial" panose="020B0604020202020204" pitchFamily="34" charset="0"/>
                        </a:rPr>
                        <a:t> CMR </a:t>
                      </a:r>
                      <a:r>
                        <a:rPr lang="de-DE" sz="2400" b="1" dirty="0" err="1">
                          <a:solidFill>
                            <a:schemeClr val="tx1"/>
                          </a:solidFill>
                          <a:latin typeface="Arial" panose="020B0604020202020204" pitchFamily="34" charset="0"/>
                          <a:cs typeface="Arial" panose="020B0604020202020204" pitchFamily="34" charset="0"/>
                        </a:rPr>
                        <a:t>Substances</a:t>
                      </a:r>
                      <a:endParaRPr lang="de-DE" sz="2400" b="1"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(Carcinogenic, Mutagenic, or Reprotoxic Substances)</a:t>
                      </a:r>
                      <a:endParaRPr lang="de-DE" sz="1300" b="1" dirty="0">
                        <a:solidFill>
                          <a:schemeClr val="tx1"/>
                        </a:solidFill>
                        <a:latin typeface="Arial" panose="020B0604020202020204" pitchFamily="34" charset="0"/>
                        <a:cs typeface="Arial" panose="020B0604020202020204" pitchFamily="34" charset="0"/>
                      </a:endParaRPr>
                    </a:p>
                  </a:txBody>
                  <a:tcPr>
                    <a:solidFill>
                      <a:srgbClr val="99CCFF"/>
                    </a:solidFill>
                  </a:tcPr>
                </a:tc>
                <a:extLst>
                  <a:ext uri="{0D108BD9-81ED-4DB2-BD59-A6C34878D82A}">
                    <a16:rowId xmlns:a16="http://schemas.microsoft.com/office/drawing/2014/main" val="2777990051"/>
                  </a:ext>
                </a:extLst>
              </a:tr>
            </a:tbl>
          </a:graphicData>
        </a:graphic>
      </p:graphicFrame>
      <p:pic>
        <p:nvPicPr>
          <p:cNvPr id="4" name="Grafik 3">
            <a:extLst>
              <a:ext uri="{FF2B5EF4-FFF2-40B4-BE49-F238E27FC236}">
                <a16:creationId xmlns:a16="http://schemas.microsoft.com/office/drawing/2014/main" id="{1880E517-34D4-44CF-A397-E7BD9C1DF1D6}"/>
              </a:ext>
            </a:extLst>
          </p:cNvPr>
          <p:cNvPicPr>
            <a:picLocks noChangeAspect="1"/>
          </p:cNvPicPr>
          <p:nvPr/>
        </p:nvPicPr>
        <p:blipFill>
          <a:blip r:embed="rId3" cstate="print"/>
          <a:stretch>
            <a:fillRect/>
          </a:stretch>
        </p:blipFill>
        <p:spPr>
          <a:xfrm>
            <a:off x="3851999" y="1103673"/>
            <a:ext cx="1440000" cy="1440000"/>
          </a:xfrm>
          <a:prstGeom prst="rect">
            <a:avLst/>
          </a:prstGeom>
        </p:spPr>
      </p:pic>
      <p:pic>
        <p:nvPicPr>
          <p:cNvPr id="8" name="Grafik 7">
            <a:extLst>
              <a:ext uri="{FF2B5EF4-FFF2-40B4-BE49-F238E27FC236}">
                <a16:creationId xmlns:a16="http://schemas.microsoft.com/office/drawing/2014/main" id="{9BCA2ED3-93CD-44F2-8773-AD174E8A09E6}"/>
              </a:ext>
            </a:extLst>
          </p:cNvPr>
          <p:cNvPicPr>
            <a:picLocks noChangeAspect="1"/>
          </p:cNvPicPr>
          <p:nvPr/>
        </p:nvPicPr>
        <p:blipFill>
          <a:blip r:embed="rId4" cstate="print"/>
          <a:stretch>
            <a:fillRect/>
          </a:stretch>
        </p:blipFill>
        <p:spPr>
          <a:xfrm>
            <a:off x="1563846" y="1077353"/>
            <a:ext cx="1440000" cy="1440000"/>
          </a:xfrm>
          <a:prstGeom prst="rect">
            <a:avLst/>
          </a:prstGeom>
        </p:spPr>
      </p:pic>
      <p:pic>
        <p:nvPicPr>
          <p:cNvPr id="10" name="Grafik 9">
            <a:extLst>
              <a:ext uri="{FF2B5EF4-FFF2-40B4-BE49-F238E27FC236}">
                <a16:creationId xmlns:a16="http://schemas.microsoft.com/office/drawing/2014/main" id="{04A20824-F1E1-4405-BE63-9BFFBE938833}"/>
              </a:ext>
            </a:extLst>
          </p:cNvPr>
          <p:cNvPicPr>
            <a:picLocks noChangeAspect="1"/>
          </p:cNvPicPr>
          <p:nvPr/>
        </p:nvPicPr>
        <p:blipFill>
          <a:blip r:embed="rId5" cstate="print"/>
          <a:stretch>
            <a:fillRect/>
          </a:stretch>
        </p:blipFill>
        <p:spPr>
          <a:xfrm>
            <a:off x="6140152" y="1103673"/>
            <a:ext cx="1440000" cy="1440000"/>
          </a:xfrm>
          <a:prstGeom prst="rect">
            <a:avLst/>
          </a:prstGeom>
        </p:spPr>
      </p:pic>
      <p:sp>
        <p:nvSpPr>
          <p:cNvPr id="2" name="Rectangle 1">
            <a:extLst>
              <a:ext uri="{FF2B5EF4-FFF2-40B4-BE49-F238E27FC236}">
                <a16:creationId xmlns:a16="http://schemas.microsoft.com/office/drawing/2014/main" id="{8C81E799-0E56-13E6-E897-21BE3D990F40}"/>
              </a:ext>
            </a:extLst>
          </p:cNvPr>
          <p:cNvSpPr>
            <a:spLocks noChangeArrowheads="1"/>
          </p:cNvSpPr>
          <p:nvPr/>
        </p:nvSpPr>
        <p:spPr bwMode="auto">
          <a:xfrm>
            <a:off x="145472" y="2680720"/>
            <a:ext cx="8998528"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Char char="•"/>
              <a:tabLst/>
            </a:pPr>
            <a:r>
              <a:rPr kumimoji="0" lang="de-DE" altLang="de-DE" sz="1800" i="0" u="none" strike="noStrike" cap="none" normalizeH="0" baseline="0" dirty="0">
                <a:ln>
                  <a:noFill/>
                </a:ln>
                <a:solidFill>
                  <a:schemeClr val="tx1"/>
                </a:solidFill>
                <a:effectLst/>
                <a:latin typeface="Arial" panose="020B0604020202020204" pitchFamily="34" charset="0"/>
              </a:rPr>
              <a:t>What </a:t>
            </a:r>
            <a:r>
              <a:rPr kumimoji="0" lang="de-DE" altLang="de-DE" sz="1800" i="0" u="none" strike="noStrike" cap="none" normalizeH="0" baseline="0" dirty="0" err="1">
                <a:ln>
                  <a:noFill/>
                </a:ln>
                <a:solidFill>
                  <a:schemeClr val="tx1"/>
                </a:solidFill>
                <a:effectLst/>
                <a:latin typeface="Arial" panose="020B0604020202020204" pitchFamily="34" charset="0"/>
              </a:rPr>
              <a:t>are</a:t>
            </a:r>
            <a:r>
              <a:rPr kumimoji="0" lang="de-DE" altLang="de-DE" sz="1800" i="0" u="none" strike="noStrike" cap="none" normalizeH="0" baseline="0" dirty="0">
                <a:ln>
                  <a:noFill/>
                </a:ln>
                <a:solidFill>
                  <a:schemeClr val="tx1"/>
                </a:solidFill>
                <a:effectLst/>
                <a:latin typeface="Arial" panose="020B0604020202020204" pitchFamily="34" charset="0"/>
              </a:rPr>
              <a:t> CMR </a:t>
            </a:r>
            <a:r>
              <a:rPr kumimoji="0" lang="de-DE" altLang="de-DE" sz="1800" i="0" u="none" strike="noStrike" cap="none" normalizeH="0" baseline="0" dirty="0" err="1">
                <a:ln>
                  <a:noFill/>
                </a:ln>
                <a:solidFill>
                  <a:schemeClr val="tx1"/>
                </a:solidFill>
                <a:effectLst/>
                <a:latin typeface="Arial" panose="020B0604020202020204" pitchFamily="34" charset="0"/>
              </a:rPr>
              <a:t>Substances</a:t>
            </a:r>
            <a:r>
              <a:rPr kumimoji="0" lang="de-DE" altLang="de-DE" sz="1800" i="0" u="none" strike="noStrike" cap="none" normalizeH="0" baseline="0" dirty="0">
                <a:ln>
                  <a:noFill/>
                </a:ln>
                <a:solidFill>
                  <a:schemeClr val="tx1"/>
                </a:solidFill>
                <a:effectLst/>
                <a:latin typeface="Arial" panose="020B0604020202020204" pitchFamily="34" charset="0"/>
              </a:rPr>
              <a:t> and </a:t>
            </a:r>
            <a:r>
              <a:rPr kumimoji="0" lang="de-DE" altLang="de-DE" sz="1800" i="0" u="none" strike="noStrike" cap="none" normalizeH="0" baseline="0" dirty="0" err="1">
                <a:ln>
                  <a:noFill/>
                </a:ln>
                <a:solidFill>
                  <a:schemeClr val="tx1"/>
                </a:solidFill>
                <a:effectLst/>
                <a:latin typeface="Arial" panose="020B0604020202020204" pitchFamily="34" charset="0"/>
              </a:rPr>
              <a:t>Why</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Must</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They</a:t>
            </a:r>
            <a:r>
              <a:rPr kumimoji="0" lang="de-DE" altLang="de-DE" sz="1800" i="0" u="none" strike="noStrike" cap="none" normalizeH="0" baseline="0" dirty="0">
                <a:ln>
                  <a:noFill/>
                </a:ln>
                <a:solidFill>
                  <a:schemeClr val="tx1"/>
                </a:solidFill>
                <a:effectLst/>
                <a:latin typeface="Arial" panose="020B0604020202020204" pitchFamily="34" charset="0"/>
              </a:rPr>
              <a:t> Be </a:t>
            </a:r>
            <a:r>
              <a:rPr kumimoji="0" lang="de-DE" altLang="de-DE" sz="1800" i="0" u="none" strike="noStrike" cap="none" normalizeH="0" baseline="0" dirty="0" err="1">
                <a:ln>
                  <a:noFill/>
                </a:ln>
                <a:solidFill>
                  <a:schemeClr val="tx1"/>
                </a:solidFill>
                <a:effectLst/>
                <a:latin typeface="Arial" panose="020B0604020202020204" pitchFamily="34" charset="0"/>
              </a:rPr>
              <a:t>Substituted</a:t>
            </a:r>
            <a:r>
              <a:rPr kumimoji="0" lang="de-DE" altLang="de-DE" sz="1800" i="0" u="none" strike="noStrike" cap="none" normalizeH="0" baseline="0" dirty="0">
                <a:ln>
                  <a:noFill/>
                </a:ln>
                <a:solidFill>
                  <a:schemeClr val="tx1"/>
                </a:solidFill>
                <a:effectLst/>
                <a:latin typeface="Arial" panose="020B0604020202020204" pitchFamily="34" charset="0"/>
              </a:rPr>
              <a:t>?</a:t>
            </a:r>
            <a:br>
              <a:rPr kumimoji="0" lang="de-DE" altLang="de-DE" sz="1800" i="0" u="none" strike="noStrike" cap="none" normalizeH="0" baseline="0" dirty="0">
                <a:ln>
                  <a:noFill/>
                </a:ln>
                <a:solidFill>
                  <a:schemeClr val="tx1"/>
                </a:solidFill>
                <a:effectLst/>
                <a:latin typeface="Arial" panose="020B0604020202020204" pitchFamily="34" charset="0"/>
              </a:rPr>
            </a:br>
            <a:r>
              <a:rPr kumimoji="0" lang="de-DE" altLang="de-DE" sz="1800" i="0" u="none" strike="noStrike" cap="none" normalizeH="0" baseline="0" dirty="0">
                <a:ln>
                  <a:noFill/>
                </a:ln>
                <a:solidFill>
                  <a:schemeClr val="tx1"/>
                </a:solidFill>
                <a:effectLst/>
                <a:latin typeface="Arial" panose="020B0604020202020204" pitchFamily="34" charset="0"/>
              </a:rPr>
              <a:t>CMR </a:t>
            </a:r>
            <a:r>
              <a:rPr kumimoji="0" lang="de-DE" altLang="de-DE" sz="1800" i="0" u="none" strike="noStrike" cap="none" normalizeH="0" baseline="0" dirty="0" err="1">
                <a:ln>
                  <a:noFill/>
                </a:ln>
                <a:solidFill>
                  <a:schemeClr val="tx1"/>
                </a:solidFill>
                <a:effectLst/>
                <a:latin typeface="Arial" panose="020B0604020202020204" pitchFamily="34" charset="0"/>
              </a:rPr>
              <a:t>substances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are</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carcinogenic</a:t>
            </a:r>
            <a:r>
              <a:rPr kumimoji="0" lang="de-DE" altLang="de-DE" sz="1800" i="0" u="none" strike="noStrike" cap="none" normalizeH="0" baseline="0" dirty="0">
                <a:ln>
                  <a:noFill/>
                </a:ln>
                <a:solidFill>
                  <a:schemeClr val="tx1"/>
                </a:solidFill>
                <a:effectLst/>
                <a:latin typeface="Arial" panose="020B0604020202020204" pitchFamily="34" charset="0"/>
              </a:rPr>
              <a:t> (C), </a:t>
            </a:r>
            <a:r>
              <a:rPr kumimoji="0" lang="de-DE" altLang="de-DE" sz="1800" i="0" u="none" strike="noStrike" cap="none" normalizeH="0" baseline="0" dirty="0" err="1">
                <a:ln>
                  <a:noFill/>
                </a:ln>
                <a:solidFill>
                  <a:schemeClr val="tx1"/>
                </a:solidFill>
                <a:effectLst/>
                <a:latin typeface="Arial" panose="020B0604020202020204" pitchFamily="34" charset="0"/>
              </a:rPr>
              <a:t>mutagenic</a:t>
            </a:r>
            <a:r>
              <a:rPr kumimoji="0" lang="de-DE" altLang="de-DE" sz="1800" i="0" u="none" strike="noStrike" cap="none" normalizeH="0" baseline="0" dirty="0">
                <a:ln>
                  <a:noFill/>
                </a:ln>
                <a:solidFill>
                  <a:schemeClr val="tx1"/>
                </a:solidFill>
                <a:effectLst/>
                <a:latin typeface="Arial" panose="020B0604020202020204" pitchFamily="34" charset="0"/>
              </a:rPr>
              <a:t> (M), </a:t>
            </a:r>
            <a:r>
              <a:rPr kumimoji="0" lang="de-DE" altLang="de-DE" sz="1800" i="0" u="none" strike="noStrike" cap="none" normalizeH="0" baseline="0" dirty="0" err="1">
                <a:ln>
                  <a:noFill/>
                </a:ln>
                <a:solidFill>
                  <a:schemeClr val="tx1"/>
                </a:solidFill>
                <a:effectLst/>
                <a:latin typeface="Arial" panose="020B0604020202020204" pitchFamily="34" charset="0"/>
              </a:rPr>
              <a:t>or</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toxic</a:t>
            </a:r>
            <a:r>
              <a:rPr kumimoji="0" lang="de-DE" altLang="de-DE" sz="1800" i="0" u="none" strike="noStrike" cap="none" normalizeH="0" baseline="0" dirty="0">
                <a:ln>
                  <a:noFill/>
                </a:ln>
                <a:solidFill>
                  <a:schemeClr val="tx1"/>
                </a:solidFill>
                <a:effectLst/>
                <a:latin typeface="Arial" panose="020B0604020202020204" pitchFamily="34" charset="0"/>
              </a:rPr>
              <a:t> to </a:t>
            </a:r>
            <a:r>
              <a:rPr kumimoji="0" lang="de-DE" altLang="de-DE" sz="1800" i="0" u="none" strike="noStrike" cap="none" normalizeH="0" baseline="0" dirty="0" err="1">
                <a:ln>
                  <a:noFill/>
                </a:ln>
                <a:solidFill>
                  <a:schemeClr val="tx1"/>
                </a:solidFill>
                <a:effectLst/>
                <a:latin typeface="Arial" panose="020B0604020202020204" pitchFamily="34" charset="0"/>
              </a:rPr>
              <a:t>reproduction</a:t>
            </a:r>
            <a:r>
              <a:rPr kumimoji="0" lang="de-DE" altLang="de-DE" sz="1800" i="0" u="none" strike="noStrike" cap="none" normalizeH="0" baseline="0" dirty="0">
                <a:ln>
                  <a:noFill/>
                </a:ln>
                <a:solidFill>
                  <a:schemeClr val="tx1"/>
                </a:solidFill>
                <a:effectLst/>
                <a:latin typeface="Arial" panose="020B0604020202020204" pitchFamily="34" charset="0"/>
              </a:rPr>
              <a:t> (R).</a:t>
            </a:r>
            <a:br>
              <a:rPr kumimoji="0" lang="de-DE" altLang="de-DE" sz="1800" i="0" u="none" strike="noStrike" cap="none" normalizeH="0" baseline="0" dirty="0">
                <a:ln>
                  <a:noFill/>
                </a:ln>
                <a:solidFill>
                  <a:schemeClr val="tx1"/>
                </a:solidFill>
                <a:effectLst/>
                <a:latin typeface="Arial" panose="020B0604020202020204" pitchFamily="34" charset="0"/>
              </a:rPr>
            </a:br>
            <a:r>
              <a:rPr kumimoji="0" lang="de-DE" altLang="de-DE" sz="1800" i="0" u="none" strike="noStrike" cap="none" normalizeH="0" baseline="0" dirty="0" err="1">
                <a:ln>
                  <a:noFill/>
                </a:ln>
                <a:solidFill>
                  <a:schemeClr val="tx1"/>
                </a:solidFill>
                <a:effectLst/>
                <a:latin typeface="Arial" panose="020B0604020202020204" pitchFamily="34" charset="0"/>
              </a:rPr>
              <a:t>They</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pose</a:t>
            </a:r>
            <a:r>
              <a:rPr kumimoji="0" lang="de-DE" altLang="de-DE" sz="1800" i="0" u="none" strike="noStrike" cap="none" normalizeH="0" baseline="0" dirty="0">
                <a:ln>
                  <a:noFill/>
                </a:ln>
                <a:solidFill>
                  <a:schemeClr val="tx1"/>
                </a:solidFill>
                <a:effectLst/>
                <a:latin typeface="Arial" panose="020B0604020202020204" pitchFamily="34" charset="0"/>
              </a:rPr>
              <a:t> a </a:t>
            </a:r>
            <a:r>
              <a:rPr kumimoji="0" lang="de-DE" altLang="de-DE" sz="1800" i="0" u="none" strike="noStrike" cap="none" normalizeH="0" baseline="0" dirty="0" err="1">
                <a:ln>
                  <a:noFill/>
                </a:ln>
                <a:solidFill>
                  <a:schemeClr val="tx1"/>
                </a:solidFill>
                <a:effectLst/>
                <a:latin typeface="Arial" panose="020B0604020202020204" pitchFamily="34" charset="0"/>
              </a:rPr>
              <a:t>particularly</a:t>
            </a:r>
            <a:r>
              <a:rPr kumimoji="0" lang="de-DE" altLang="de-DE" sz="1800" i="0" u="none" strike="noStrike" cap="none" normalizeH="0" baseline="0" dirty="0">
                <a:ln>
                  <a:noFill/>
                </a:ln>
                <a:solidFill>
                  <a:schemeClr val="tx1"/>
                </a:solidFill>
                <a:effectLst/>
                <a:latin typeface="Arial" panose="020B0604020202020204" pitchFamily="34" charset="0"/>
              </a:rPr>
              <a:t> high </a:t>
            </a:r>
            <a:r>
              <a:rPr kumimoji="0" lang="de-DE" altLang="de-DE" sz="1800" i="0" u="none" strike="noStrike" cap="none" normalizeH="0" baseline="0" dirty="0" err="1">
                <a:ln>
                  <a:noFill/>
                </a:ln>
                <a:solidFill>
                  <a:schemeClr val="tx1"/>
                </a:solidFill>
                <a:effectLst/>
                <a:latin typeface="Arial" panose="020B0604020202020204" pitchFamily="34" charset="0"/>
              </a:rPr>
              <a:t>risk</a:t>
            </a:r>
            <a:r>
              <a:rPr kumimoji="0" lang="de-DE" altLang="de-DE" sz="1800" i="0" u="none" strike="noStrike" cap="none" normalizeH="0" baseline="0" dirty="0">
                <a:ln>
                  <a:noFill/>
                </a:ln>
                <a:solidFill>
                  <a:schemeClr val="tx1"/>
                </a:solidFill>
                <a:effectLst/>
                <a:latin typeface="Arial" panose="020B0604020202020204" pitchFamily="34" charset="0"/>
              </a:rPr>
              <a:t> to human </a:t>
            </a:r>
            <a:r>
              <a:rPr kumimoji="0" lang="de-DE" altLang="de-DE" sz="1800" i="0" u="none" strike="noStrike" cap="none" normalizeH="0" baseline="0" dirty="0" err="1">
                <a:ln>
                  <a:noFill/>
                </a:ln>
                <a:solidFill>
                  <a:schemeClr val="tx1"/>
                </a:solidFill>
                <a:effectLst/>
                <a:latin typeface="Arial" panose="020B0604020202020204" pitchFamily="34" charset="0"/>
              </a:rPr>
              <a:t>health</a:t>
            </a:r>
            <a:r>
              <a:rPr kumimoji="0" lang="de-DE" altLang="de-DE" sz="18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de-DE" altLang="de-DE" sz="1800" i="0" u="none" strike="noStrike" cap="none" normalizeH="0" baseline="0" dirty="0" err="1">
                <a:ln>
                  <a:noFill/>
                </a:ln>
                <a:solidFill>
                  <a:schemeClr val="tx1"/>
                </a:solidFill>
                <a:effectLst/>
                <a:latin typeface="Arial" panose="020B0604020202020204" pitchFamily="34" charset="0"/>
              </a:rPr>
              <a:t>Employer</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Obligations</a:t>
            </a:r>
            <a:r>
              <a:rPr kumimoji="0" lang="de-DE" altLang="de-DE" sz="1800" i="0" u="none" strike="noStrike" cap="none" normalizeH="0" baseline="0" dirty="0">
                <a:ln>
                  <a:noFill/>
                </a:ln>
                <a:solidFill>
                  <a:schemeClr val="tx1"/>
                </a:solidFill>
                <a:effectLst/>
                <a:latin typeface="Arial" panose="020B0604020202020204" pitchFamily="34" charset="0"/>
              </a:rPr>
              <a:t> (§ 7 German </a:t>
            </a:r>
            <a:r>
              <a:rPr kumimoji="0" lang="de-DE" altLang="de-DE" sz="1800" i="0" u="none" strike="noStrike" cap="none" normalizeH="0" baseline="0" dirty="0" err="1">
                <a:ln>
                  <a:noFill/>
                </a:ln>
                <a:solidFill>
                  <a:schemeClr val="tx1"/>
                </a:solidFill>
                <a:effectLst/>
                <a:latin typeface="Arial" panose="020B0604020202020204" pitchFamily="34" charset="0"/>
              </a:rPr>
              <a:t>Hazardous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Substances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Ordinance</a:t>
            </a:r>
            <a:r>
              <a:rPr kumimoji="0" lang="de-DE" altLang="de-DE" sz="1800" i="0" u="none" strike="noStrike" cap="none" normalizeH="0" baseline="0" dirty="0">
                <a:ln>
                  <a:noFill/>
                </a:ln>
                <a:solidFill>
                  <a:schemeClr val="tx1"/>
                </a:solidFill>
                <a:effectLst/>
                <a:latin typeface="Arial" panose="020B0604020202020204" pitchFamily="34" charset="0"/>
              </a:rPr>
              <a:t> – GefStoffV):</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de-DE" altLang="de-DE" sz="1800" i="0" u="none" strike="noStrike" cap="none" normalizeH="0" baseline="0" dirty="0">
                <a:ln>
                  <a:noFill/>
                </a:ln>
                <a:solidFill>
                  <a:schemeClr val="tx1"/>
                </a:solidFill>
                <a:effectLst/>
                <a:latin typeface="Arial" panose="020B0604020202020204" pitchFamily="34" charset="0"/>
              </a:rPr>
              <a:t>Under </a:t>
            </a:r>
            <a:r>
              <a:rPr kumimoji="0" lang="de-DE" altLang="de-DE" sz="1800" i="0" u="none" strike="noStrike" cap="none" normalizeH="0" baseline="0" dirty="0" err="1">
                <a:ln>
                  <a:noFill/>
                </a:ln>
                <a:solidFill>
                  <a:schemeClr val="tx1"/>
                </a:solidFill>
                <a:effectLst/>
                <a:latin typeface="Arial" panose="020B0604020202020204" pitchFamily="34" charset="0"/>
              </a:rPr>
              <a:t>the</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Hazardous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Substances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Ordinance</a:t>
            </a:r>
            <a:r>
              <a:rPr kumimoji="0" lang="de-DE" altLang="de-DE" sz="1800" i="0" u="none" strike="noStrike" cap="none" normalizeH="0" baseline="0" dirty="0">
                <a:ln>
                  <a:noFill/>
                </a:ln>
                <a:solidFill>
                  <a:schemeClr val="tx1"/>
                </a:solidFill>
                <a:effectLst/>
                <a:latin typeface="Arial" panose="020B0604020202020204" pitchFamily="34" charset="0"/>
              </a:rPr>
              <a:t> (GefStoffV), </a:t>
            </a:r>
            <a:r>
              <a:rPr kumimoji="0" lang="de-DE" altLang="de-DE" sz="1800" i="0" u="none" strike="noStrike" cap="none" normalizeH="0" baseline="0" dirty="0" err="1">
                <a:ln>
                  <a:noFill/>
                </a:ln>
                <a:solidFill>
                  <a:schemeClr val="tx1"/>
                </a:solidFill>
                <a:effectLst/>
                <a:latin typeface="Arial" panose="020B0604020202020204" pitchFamily="34" charset="0"/>
              </a:rPr>
              <a:t>there</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is</a:t>
            </a:r>
            <a:r>
              <a:rPr kumimoji="0" lang="de-DE" altLang="de-DE" sz="1800" i="0" u="none" strike="noStrike" cap="none" normalizeH="0" baseline="0" dirty="0">
                <a:ln>
                  <a:noFill/>
                </a:ln>
                <a:solidFill>
                  <a:schemeClr val="tx1"/>
                </a:solidFill>
                <a:effectLst/>
                <a:latin typeface="Arial" panose="020B0604020202020204" pitchFamily="34" charset="0"/>
              </a:rPr>
              <a:t> a </a:t>
            </a:r>
            <a:r>
              <a:rPr kumimoji="0" lang="de-DE" altLang="de-DE" sz="1800" i="0" u="none" strike="noStrike" cap="none" normalizeH="0" baseline="0" dirty="0" err="1">
                <a:ln>
                  <a:noFill/>
                </a:ln>
                <a:solidFill>
                  <a:schemeClr val="tx1"/>
                </a:solidFill>
                <a:effectLst/>
                <a:latin typeface="Arial" panose="020B0604020202020204" pitchFamily="34" charset="0"/>
              </a:rPr>
              <a:t>clear</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obligation</a:t>
            </a:r>
            <a:r>
              <a:rPr kumimoji="0" lang="de-DE" altLang="de-DE" sz="1800" i="0" u="none" strike="noStrike" cap="none" normalizeH="0" baseline="0" dirty="0">
                <a:ln>
                  <a:noFill/>
                </a:ln>
                <a:solidFill>
                  <a:schemeClr val="tx1"/>
                </a:solidFill>
                <a:effectLst/>
                <a:latin typeface="Arial" panose="020B0604020202020204" pitchFamily="34" charset="0"/>
              </a:rPr>
              <a:t> to </a:t>
            </a:r>
            <a:r>
              <a:rPr kumimoji="0" lang="de-DE" altLang="de-DE" sz="1800" i="0" u="none" strike="noStrike" cap="none" normalizeH="0" baseline="0" dirty="0" err="1">
                <a:ln>
                  <a:noFill/>
                </a:ln>
                <a:solidFill>
                  <a:schemeClr val="tx1"/>
                </a:solidFill>
                <a:effectLst/>
                <a:latin typeface="Arial" panose="020B0604020202020204" pitchFamily="34" charset="0"/>
              </a:rPr>
              <a:t>substitute</a:t>
            </a:r>
            <a:r>
              <a:rPr kumimoji="0" lang="de-DE" altLang="de-DE" sz="1800" i="0" u="none" strike="noStrike" cap="none" normalizeH="0" baseline="0" dirty="0">
                <a:ln>
                  <a:noFill/>
                </a:ln>
                <a:solidFill>
                  <a:schemeClr val="tx1"/>
                </a:solidFill>
                <a:effectLst/>
                <a:latin typeface="Arial" panose="020B0604020202020204" pitchFamily="34" charset="0"/>
              </a:rPr>
              <a:t> such </a:t>
            </a:r>
            <a:r>
              <a:rPr kumimoji="0" lang="de-DE" altLang="de-DE" sz="1800" i="0" u="none" strike="noStrike" cap="none" normalizeH="0" baseline="0" dirty="0" err="1">
                <a:ln>
                  <a:noFill/>
                </a:ln>
                <a:solidFill>
                  <a:schemeClr val="tx1"/>
                </a:solidFill>
                <a:effectLst/>
                <a:latin typeface="Arial" panose="020B0604020202020204" pitchFamily="34" charset="0"/>
              </a:rPr>
              <a:t>substances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wherever</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technically</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feasible</a:t>
            </a:r>
            <a:r>
              <a:rPr kumimoji="0" lang="de-DE" altLang="de-DE" sz="18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de-DE" altLang="de-DE" sz="1800" i="0" u="none" strike="noStrike" cap="none" normalizeH="0" baseline="0" dirty="0">
                <a:ln>
                  <a:noFill/>
                </a:ln>
                <a:solidFill>
                  <a:schemeClr val="tx1"/>
                </a:solidFill>
                <a:effectLst/>
                <a:latin typeface="Arial" panose="020B0604020202020204" pitchFamily="34" charset="0"/>
              </a:rPr>
              <a:t>This </a:t>
            </a:r>
            <a:r>
              <a:rPr kumimoji="0" lang="de-DE" altLang="de-DE" sz="1800" i="0" u="none" strike="noStrike" cap="none" normalizeH="0" baseline="0" dirty="0" err="1">
                <a:ln>
                  <a:noFill/>
                </a:ln>
                <a:solidFill>
                  <a:schemeClr val="tx1"/>
                </a:solidFill>
                <a:effectLst/>
                <a:latin typeface="Arial" panose="020B0604020202020204" pitchFamily="34" charset="0"/>
              </a:rPr>
              <a:t>means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hazardous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substances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must</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be</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replaced</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by</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less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hazardous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substances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or</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processes</a:t>
            </a:r>
            <a:r>
              <a:rPr kumimoji="0" lang="de-DE" altLang="de-DE" sz="18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de-DE" altLang="de-DE" sz="1800" i="0" u="none" strike="noStrike" cap="none" normalizeH="0" baseline="0" dirty="0" err="1">
                <a:ln>
                  <a:noFill/>
                </a:ln>
                <a:solidFill>
                  <a:schemeClr val="tx1"/>
                </a:solidFill>
                <a:effectLst/>
                <a:latin typeface="Arial" panose="020B0604020202020204" pitchFamily="34" charset="0"/>
              </a:rPr>
              <a:t>For</a:t>
            </a:r>
            <a:r>
              <a:rPr kumimoji="0" lang="de-DE" altLang="de-DE" sz="1800" i="0" u="none" strike="noStrike" cap="none" normalizeH="0" baseline="0" dirty="0">
                <a:ln>
                  <a:noFill/>
                </a:ln>
                <a:solidFill>
                  <a:schemeClr val="tx1"/>
                </a:solidFill>
                <a:effectLst/>
                <a:latin typeface="Arial" panose="020B0604020202020204" pitchFamily="34" charset="0"/>
              </a:rPr>
              <a:t> CMR </a:t>
            </a:r>
            <a:r>
              <a:rPr kumimoji="0" lang="de-DE" altLang="de-DE" sz="1800" i="0" u="none" strike="noStrike" cap="none" normalizeH="0" baseline="0" dirty="0" err="1">
                <a:ln>
                  <a:noFill/>
                </a:ln>
                <a:solidFill>
                  <a:schemeClr val="tx1"/>
                </a:solidFill>
                <a:effectLst/>
                <a:latin typeface="Arial" panose="020B0604020202020204" pitchFamily="34" charset="0"/>
              </a:rPr>
              <a:t>substances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this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substitution</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requirement</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is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especially</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strict</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as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they</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are</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classified</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as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particularly</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hazardous</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substances</a:t>
            </a:r>
            <a:r>
              <a:rPr kumimoji="0" lang="de-DE" altLang="de-DE" sz="1800" i="0" u="none" strike="noStrike" cap="none" normalizeH="0" baseline="0" dirty="0">
                <a:ln>
                  <a:noFill/>
                </a:ln>
                <a:solidFill>
                  <a:schemeClr val="tx1"/>
                </a:solidFill>
                <a:effectLst/>
                <a:latin typeface="Arial" panose="020B0604020202020204" pitchFamily="34" charset="0"/>
              </a:rPr>
              <a:t> — </a:t>
            </a:r>
            <a:r>
              <a:rPr kumimoji="0" lang="de-DE" altLang="de-DE" sz="1800" i="0" u="none" strike="noStrike" cap="none" normalizeH="0" baseline="0" dirty="0" err="1">
                <a:ln>
                  <a:noFill/>
                </a:ln>
                <a:solidFill>
                  <a:schemeClr val="tx1"/>
                </a:solidFill>
                <a:effectLst/>
                <a:latin typeface="Arial" panose="020B0604020202020204" pitchFamily="34" charset="0"/>
              </a:rPr>
              <a:t>specifically</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categories</a:t>
            </a:r>
            <a:r>
              <a:rPr kumimoji="0" lang="de-DE" altLang="de-DE" sz="1800" i="0" u="none" strike="noStrike" cap="none" normalizeH="0" baseline="0" dirty="0">
                <a:ln>
                  <a:noFill/>
                </a:ln>
                <a:solidFill>
                  <a:schemeClr val="tx1"/>
                </a:solidFill>
                <a:effectLst/>
                <a:latin typeface="Arial" panose="020B0604020202020204" pitchFamily="34" charset="0"/>
              </a:rPr>
              <a:t> 1A and 1B </a:t>
            </a:r>
            <a:r>
              <a:rPr kumimoji="0" lang="de-DE" altLang="de-DE" sz="1800" i="0" u="none" strike="noStrike" cap="none" normalizeH="0" baseline="0" dirty="0" err="1">
                <a:ln>
                  <a:noFill/>
                </a:ln>
                <a:solidFill>
                  <a:schemeClr val="tx1"/>
                </a:solidFill>
                <a:effectLst/>
                <a:latin typeface="Arial" panose="020B0604020202020204" pitchFamily="34" charset="0"/>
              </a:rPr>
              <a:t>under</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the</a:t>
            </a:r>
            <a:r>
              <a:rPr kumimoji="0" lang="de-DE" altLang="de-DE" sz="1800" i="0" u="none" strike="noStrike" cap="none" normalizeH="0" baseline="0" dirty="0">
                <a:ln>
                  <a:noFill/>
                </a:ln>
                <a:solidFill>
                  <a:schemeClr val="tx1"/>
                </a:solidFill>
                <a:effectLst/>
                <a:latin typeface="Arial" panose="020B0604020202020204" pitchFamily="34" charset="0"/>
              </a:rPr>
              <a:t> </a:t>
            </a:r>
            <a:r>
              <a:rPr kumimoji="0" lang="de-DE" altLang="de-DE" sz="1800" i="0" u="none" strike="noStrike" cap="none" normalizeH="0" baseline="0" dirty="0" err="1">
                <a:ln>
                  <a:noFill/>
                </a:ln>
                <a:solidFill>
                  <a:schemeClr val="tx1"/>
                </a:solidFill>
                <a:effectLst/>
                <a:latin typeface="Arial" panose="020B0604020202020204" pitchFamily="34" charset="0"/>
              </a:rPr>
              <a:t>regulation</a:t>
            </a:r>
            <a:r>
              <a:rPr kumimoji="0" lang="de-DE" altLang="de-DE" sz="18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1320B2B-5ED7-4DB3-6BB8-BF1939B90E94}"/>
            </a:ext>
          </a:extLst>
        </p:cNvPr>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473BDB37-D93E-CC4C-9A9C-AED9D60848B7}"/>
              </a:ext>
            </a:extLst>
          </p:cNvPr>
          <p:cNvGraphicFramePr>
            <a:graphicFrameLocks noGrp="1"/>
          </p:cNvGraphicFramePr>
          <p:nvPr>
            <p:extLst>
              <p:ext uri="{D42A27DB-BD31-4B8C-83A1-F6EECF244321}">
                <p14:modId xmlns:p14="http://schemas.microsoft.com/office/powerpoint/2010/main" val="1180696127"/>
              </p:ext>
            </p:extLst>
          </p:nvPr>
        </p:nvGraphicFramePr>
        <p:xfrm>
          <a:off x="1758409" y="0"/>
          <a:ext cx="6611816" cy="632598"/>
        </p:xfrm>
        <a:graphic>
          <a:graphicData uri="http://schemas.openxmlformats.org/drawingml/2006/table">
            <a:tbl>
              <a:tblPr firstRow="1" bandRow="1">
                <a:tableStyleId>{5C22544A-7EE6-4342-B048-85BDC9FD1C3A}</a:tableStyleId>
              </a:tblPr>
              <a:tblGrid>
                <a:gridCol w="6611816">
                  <a:extLst>
                    <a:ext uri="{9D8B030D-6E8A-4147-A177-3AD203B41FA5}">
                      <a16:colId xmlns:a16="http://schemas.microsoft.com/office/drawing/2014/main" val="3820980980"/>
                    </a:ext>
                  </a:extLst>
                </a:gridCol>
              </a:tblGrid>
              <a:tr h="632598">
                <a:tc>
                  <a:txBody>
                    <a:bodyPr/>
                    <a:lstStyle/>
                    <a:p>
                      <a:pPr algn="l"/>
                      <a:r>
                        <a:rPr lang="de-DE" sz="2400" b="1" dirty="0">
                          <a:solidFill>
                            <a:schemeClr val="tx1"/>
                          </a:solidFill>
                          <a:latin typeface="Arial" panose="020B0604020202020204" pitchFamily="34" charset="0"/>
                          <a:cs typeface="Arial" panose="020B0604020202020204" pitchFamily="34" charset="0"/>
                        </a:rPr>
                        <a:t>      D-2. </a:t>
                      </a:r>
                      <a:r>
                        <a:rPr lang="de-DE" sz="2400" b="1" dirty="0" err="1">
                          <a:solidFill>
                            <a:schemeClr val="tx1"/>
                          </a:solidFill>
                          <a:latin typeface="Arial" panose="020B0604020202020204" pitchFamily="34" charset="0"/>
                          <a:cs typeface="Arial" panose="020B0604020202020204" pitchFamily="34" charset="0"/>
                        </a:rPr>
                        <a:t>Identification</a:t>
                      </a:r>
                      <a:r>
                        <a:rPr lang="de-DE" sz="2400" b="1" dirty="0">
                          <a:solidFill>
                            <a:schemeClr val="tx1"/>
                          </a:solidFill>
                          <a:latin typeface="Arial" panose="020B0604020202020204" pitchFamily="34" charset="0"/>
                          <a:cs typeface="Arial" panose="020B0604020202020204" pitchFamily="34" charset="0"/>
                        </a:rPr>
                        <a:t> </a:t>
                      </a:r>
                      <a:r>
                        <a:rPr lang="de-DE" sz="2400" b="1" dirty="0" err="1">
                          <a:solidFill>
                            <a:schemeClr val="tx1"/>
                          </a:solidFill>
                          <a:latin typeface="Arial" panose="020B0604020202020204" pitchFamily="34" charset="0"/>
                          <a:cs typeface="Arial" panose="020B0604020202020204" pitchFamily="34" charset="0"/>
                        </a:rPr>
                        <a:t>of</a:t>
                      </a:r>
                      <a:r>
                        <a:rPr lang="de-DE" sz="2400" b="1" dirty="0">
                          <a:solidFill>
                            <a:schemeClr val="tx1"/>
                          </a:solidFill>
                          <a:latin typeface="Arial" panose="020B0604020202020204" pitchFamily="34" charset="0"/>
                          <a:cs typeface="Arial" panose="020B0604020202020204" pitchFamily="34" charset="0"/>
                        </a:rPr>
                        <a:t> CMR </a:t>
                      </a:r>
                      <a:r>
                        <a:rPr lang="de-DE" sz="2400" b="1" dirty="0" err="1">
                          <a:solidFill>
                            <a:schemeClr val="tx1"/>
                          </a:solidFill>
                          <a:latin typeface="Arial" panose="020B0604020202020204" pitchFamily="34" charset="0"/>
                          <a:cs typeface="Arial" panose="020B0604020202020204" pitchFamily="34" charset="0"/>
                        </a:rPr>
                        <a:t>Substances</a:t>
                      </a:r>
                      <a:endParaRPr lang="de-DE" sz="2400" b="1" dirty="0">
                        <a:solidFill>
                          <a:schemeClr val="tx1"/>
                        </a:solidFill>
                        <a:latin typeface="Arial" panose="020B0604020202020204" pitchFamily="34" charset="0"/>
                        <a:cs typeface="Arial" panose="020B0604020202020204" pitchFamily="34" charset="0"/>
                      </a:endParaRPr>
                    </a:p>
                  </a:txBody>
                  <a:tcPr>
                    <a:solidFill>
                      <a:srgbClr val="99CCFF"/>
                    </a:solidFill>
                  </a:tcPr>
                </a:tc>
                <a:extLst>
                  <a:ext uri="{0D108BD9-81ED-4DB2-BD59-A6C34878D82A}">
                    <a16:rowId xmlns:a16="http://schemas.microsoft.com/office/drawing/2014/main" val="2777990051"/>
                  </a:ext>
                </a:extLst>
              </a:tr>
            </a:tbl>
          </a:graphicData>
        </a:graphic>
      </p:graphicFrame>
      <p:pic>
        <p:nvPicPr>
          <p:cNvPr id="3" name="Grafik 2">
            <a:extLst>
              <a:ext uri="{FF2B5EF4-FFF2-40B4-BE49-F238E27FC236}">
                <a16:creationId xmlns:a16="http://schemas.microsoft.com/office/drawing/2014/main" id="{DBC22261-D9F4-AF51-E8C3-612BFDFD6FBB}"/>
              </a:ext>
            </a:extLst>
          </p:cNvPr>
          <p:cNvPicPr>
            <a:picLocks noChangeAspect="1"/>
          </p:cNvPicPr>
          <p:nvPr/>
        </p:nvPicPr>
        <p:blipFill>
          <a:blip r:embed="rId3" cstate="print"/>
          <a:stretch>
            <a:fillRect/>
          </a:stretch>
        </p:blipFill>
        <p:spPr>
          <a:xfrm>
            <a:off x="534355" y="4077904"/>
            <a:ext cx="8002169" cy="2780096"/>
          </a:xfrm>
          <a:prstGeom prst="rect">
            <a:avLst/>
          </a:prstGeom>
        </p:spPr>
      </p:pic>
      <p:sp>
        <p:nvSpPr>
          <p:cNvPr id="5" name="Textfeld 4">
            <a:extLst>
              <a:ext uri="{FF2B5EF4-FFF2-40B4-BE49-F238E27FC236}">
                <a16:creationId xmlns:a16="http://schemas.microsoft.com/office/drawing/2014/main" id="{518B4545-12DD-E9A2-5258-C3153AE661C3}"/>
              </a:ext>
            </a:extLst>
          </p:cNvPr>
          <p:cNvSpPr txBox="1"/>
          <p:nvPr/>
        </p:nvSpPr>
        <p:spPr>
          <a:xfrm>
            <a:off x="119842" y="719230"/>
            <a:ext cx="9024157" cy="3231654"/>
          </a:xfrm>
          <a:prstGeom prst="rect">
            <a:avLst/>
          </a:prstGeom>
          <a:noFill/>
          <a:ln>
            <a:noFill/>
          </a:ln>
        </p:spPr>
        <p:txBody>
          <a:bodyPr wrap="square">
            <a:spAutoFit/>
          </a:bodyPr>
          <a:lstStyle/>
          <a:p>
            <a:r>
              <a:rPr lang="en-US" sz="1600" dirty="0"/>
              <a:t>CMR substances are identified using the university-wide Chemical Inventory System </a:t>
            </a:r>
            <a:r>
              <a:rPr lang="en-US" sz="1600" b="1" dirty="0"/>
              <a:t>(</a:t>
            </a:r>
            <a:r>
              <a:rPr lang="en-US" sz="1600" b="1" dirty="0" err="1"/>
              <a:t>DaMaRIS</a:t>
            </a:r>
            <a:r>
              <a:rPr lang="en-US" sz="1600" b="1" dirty="0"/>
              <a:t> – Dangerous Materials Registry Information System)</a:t>
            </a:r>
            <a:r>
              <a:rPr lang="en-US" sz="1600" dirty="0"/>
              <a:t>.</a:t>
            </a:r>
          </a:p>
          <a:p>
            <a:endParaRPr lang="de-DE"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t>At </a:t>
            </a:r>
            <a:r>
              <a:rPr lang="en-US" sz="1600" b="1" dirty="0"/>
              <a:t>Institute 360</a:t>
            </a:r>
            <a:r>
              <a:rPr lang="en-US" sz="1600" dirty="0"/>
              <a:t>, access to </a:t>
            </a:r>
            <a:r>
              <a:rPr lang="en-US" sz="1600" dirty="0" err="1"/>
              <a:t>DaMaRIS</a:t>
            </a:r>
            <a:r>
              <a:rPr lang="en-US" sz="1600" dirty="0"/>
              <a:t> is provided </a:t>
            </a:r>
            <a:r>
              <a:rPr lang="en-US" sz="1600" b="1" dirty="0"/>
              <a:t>through the designated Safety coordinator</a:t>
            </a:r>
            <a:endParaRPr lang="en-US" sz="1600" dirty="0"/>
          </a:p>
          <a:p>
            <a:pPr marL="285750" indent="-285750">
              <a:buFont typeface="Arial" panose="020B0604020202020204" pitchFamily="34" charset="0"/>
              <a:buChar char="•"/>
            </a:pPr>
            <a:endPar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b="1" dirty="0"/>
              <a:t>Regular Updates:</a:t>
            </a:r>
            <a:br>
              <a:rPr lang="en-US" sz="1600" dirty="0"/>
            </a:br>
            <a:r>
              <a:rPr lang="en-US" sz="1600" dirty="0"/>
              <a:t>The chemical inventory – </a:t>
            </a:r>
            <a:r>
              <a:rPr lang="en-US" sz="1600" b="1" dirty="0" err="1"/>
              <a:t>DaMaRIS</a:t>
            </a:r>
            <a:r>
              <a:rPr lang="en-US" sz="1600" dirty="0"/>
              <a:t> – must be </a:t>
            </a:r>
            <a:r>
              <a:rPr lang="en-US" sz="1600" b="1" dirty="0"/>
              <a:t>reviewed and updated at least once per year</a:t>
            </a:r>
            <a:r>
              <a:rPr lang="en-US" sz="1600" dirty="0"/>
              <a:t> to ensure accuracy and compliance.</a:t>
            </a:r>
          </a:p>
          <a:p>
            <a:endParaRPr lang="de-DE" sz="1500" b="1" spc="3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r>
              <a:rPr lang="en-US" sz="1600" b="1" dirty="0"/>
              <a:t>Search Procedures for CMR Substances:</a:t>
            </a:r>
            <a:endParaRPr lang="en-US" sz="1600" dirty="0"/>
          </a:p>
          <a:p>
            <a:r>
              <a:rPr lang="en-US" sz="1600" dirty="0"/>
              <a:t>A </a:t>
            </a:r>
            <a:r>
              <a:rPr lang="en-US" sz="1600" b="1" dirty="0"/>
              <a:t>specific evaluation</a:t>
            </a:r>
            <a:r>
              <a:rPr lang="en-US" sz="1600" dirty="0"/>
              <a:t> of an individual chemical (e.g., </a:t>
            </a:r>
            <a:r>
              <a:rPr lang="en-US" sz="1600" b="1" dirty="0"/>
              <a:t>formalin</a:t>
            </a:r>
            <a:r>
              <a:rPr lang="en-US" sz="1600" dirty="0"/>
              <a:t>) can be performed.</a:t>
            </a:r>
          </a:p>
          <a:p>
            <a:r>
              <a:rPr lang="en-US" sz="1600" dirty="0"/>
              <a:t>Alternatively, a </a:t>
            </a:r>
            <a:r>
              <a:rPr lang="en-US" sz="1600" b="1" dirty="0"/>
              <a:t>comprehensive database search</a:t>
            </a:r>
            <a:r>
              <a:rPr lang="en-US" sz="1600" dirty="0"/>
              <a:t> can be conducted using the </a:t>
            </a:r>
            <a:r>
              <a:rPr lang="en-US" sz="1600" b="1" dirty="0"/>
              <a:t>CMR template</a:t>
            </a:r>
            <a:r>
              <a:rPr lang="en-US" sz="1600" dirty="0"/>
              <a:t> to identify all relevant substances.</a:t>
            </a:r>
            <a:endParaRPr lang="de-DE" sz="1100" b="1" spc="30" dirty="0">
              <a:solidFill>
                <a:srgbClr val="1D1F24"/>
              </a:solidFill>
              <a:latin typeface="Segoe UI" panose="020B0502040204020203" pitchFamily="34" charset="0"/>
              <a:cs typeface="Segoe UI" panose="020B0502040204020203" pitchFamily="34" charset="0"/>
            </a:endParaRPr>
          </a:p>
        </p:txBody>
      </p:sp>
      <p:sp>
        <p:nvSpPr>
          <p:cNvPr id="6" name="Textfeld 5">
            <a:extLst>
              <a:ext uri="{FF2B5EF4-FFF2-40B4-BE49-F238E27FC236}">
                <a16:creationId xmlns:a16="http://schemas.microsoft.com/office/drawing/2014/main" id="{6ECCA31F-B613-41E3-81E7-22E6C0DC9C63}"/>
              </a:ext>
            </a:extLst>
          </p:cNvPr>
          <p:cNvSpPr txBox="1"/>
          <p:nvPr/>
        </p:nvSpPr>
        <p:spPr>
          <a:xfrm>
            <a:off x="119842" y="4153717"/>
            <a:ext cx="2424062" cy="307777"/>
          </a:xfrm>
          <a:prstGeom prst="rect">
            <a:avLst/>
          </a:prstGeom>
          <a:noFill/>
        </p:spPr>
        <p:txBody>
          <a:bodyPr wrap="none" rtlCol="0">
            <a:spAutoFit/>
          </a:bodyPr>
          <a:lstStyle/>
          <a:p>
            <a:r>
              <a:rPr lang="de-DE" sz="1400" b="1" dirty="0" err="1">
                <a:solidFill>
                  <a:srgbClr val="FF0000"/>
                </a:solidFill>
              </a:rPr>
              <a:t>DaMaRIS</a:t>
            </a:r>
            <a:r>
              <a:rPr lang="de-DE" sz="1400" b="1" dirty="0">
                <a:solidFill>
                  <a:srgbClr val="FF0000"/>
                </a:solidFill>
              </a:rPr>
              <a:t> - </a:t>
            </a:r>
            <a:r>
              <a:rPr lang="de-DE" sz="1400" b="1" dirty="0" err="1">
                <a:solidFill>
                  <a:srgbClr val="FF0000"/>
                </a:solidFill>
              </a:rPr>
              <a:t>data</a:t>
            </a:r>
            <a:r>
              <a:rPr lang="de-DE" sz="1400" b="1" dirty="0">
                <a:solidFill>
                  <a:srgbClr val="FF0000"/>
                </a:solidFill>
              </a:rPr>
              <a:t> </a:t>
            </a:r>
            <a:r>
              <a:rPr lang="de-DE" sz="1400" b="1" dirty="0" err="1">
                <a:solidFill>
                  <a:srgbClr val="FF0000"/>
                </a:solidFill>
              </a:rPr>
              <a:t>entry</a:t>
            </a:r>
            <a:r>
              <a:rPr lang="de-DE" sz="1400" b="1" dirty="0">
                <a:solidFill>
                  <a:srgbClr val="FF0000"/>
                </a:solidFill>
              </a:rPr>
              <a:t> form</a:t>
            </a:r>
          </a:p>
        </p:txBody>
      </p:sp>
    </p:spTree>
    <p:extLst>
      <p:ext uri="{BB962C8B-B14F-4D97-AF65-F5344CB8AC3E}">
        <p14:creationId xmlns:p14="http://schemas.microsoft.com/office/powerpoint/2010/main" val="99397887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E15ABC5-D68C-734C-2488-174E0BE0D291}"/>
            </a:ext>
          </a:extLst>
        </p:cNvPr>
        <p:cNvGrpSpPr/>
        <p:nvPr/>
      </p:nvGrpSpPr>
      <p:grpSpPr>
        <a:xfrm>
          <a:off x="0" y="0"/>
          <a:ext cx="0" cy="0"/>
          <a:chOff x="0" y="0"/>
          <a:chExt cx="0" cy="0"/>
        </a:xfrm>
      </p:grpSpPr>
      <p:sp>
        <p:nvSpPr>
          <p:cNvPr id="16386" name="Text Box 2">
            <a:extLst>
              <a:ext uri="{FF2B5EF4-FFF2-40B4-BE49-F238E27FC236}">
                <a16:creationId xmlns:a16="http://schemas.microsoft.com/office/drawing/2014/main" id="{7A3C578C-A89E-4BF5-6169-CD4FCAD70BF1}"/>
              </a:ext>
            </a:extLst>
          </p:cNvPr>
          <p:cNvSpPr txBox="1">
            <a:spLocks noChangeArrowheads="1"/>
          </p:cNvSpPr>
          <p:nvPr/>
        </p:nvSpPr>
        <p:spPr bwMode="auto">
          <a:xfrm>
            <a:off x="827425" y="510567"/>
            <a:ext cx="7416030" cy="313972"/>
          </a:xfrm>
          <a:prstGeom prst="rect">
            <a:avLst/>
          </a:prstGeom>
          <a:noFill/>
          <a:ln w="9525">
            <a:noFill/>
            <a:miter lim="800000"/>
            <a:headEnd/>
            <a:tailEnd/>
          </a:ln>
        </p:spPr>
        <p:txBody>
          <a:bodyPr lIns="89194" tIns="44597" rIns="89194" bIns="44597">
            <a:spAutoFit/>
          </a:bodyPr>
          <a:lstStyle/>
          <a:p>
            <a:pPr algn="ctr">
              <a:spcBef>
                <a:spcPct val="50000"/>
              </a:spcBef>
              <a:defRPr/>
            </a:pPr>
            <a:endParaRPr lang="de-DE" sz="1455">
              <a:effectLst>
                <a:outerShdw blurRad="38100" dist="38100" dir="2700000" algn="tl">
                  <a:srgbClr val="000000">
                    <a:alpha val="43137"/>
                  </a:srgbClr>
                </a:outerShdw>
              </a:effectLst>
              <a:latin typeface="Arial" charset="0"/>
            </a:endParaRPr>
          </a:p>
        </p:txBody>
      </p:sp>
      <p:graphicFrame>
        <p:nvGraphicFramePr>
          <p:cNvPr id="4" name="Tabelle 3">
            <a:extLst>
              <a:ext uri="{FF2B5EF4-FFF2-40B4-BE49-F238E27FC236}">
                <a16:creationId xmlns:a16="http://schemas.microsoft.com/office/drawing/2014/main" id="{75D725A0-C4D1-0ACE-F7D8-AEB600587742}"/>
              </a:ext>
            </a:extLst>
          </p:cNvPr>
          <p:cNvGraphicFramePr>
            <a:graphicFrameLocks noGrp="1"/>
          </p:cNvGraphicFramePr>
          <p:nvPr>
            <p:extLst>
              <p:ext uri="{D42A27DB-BD31-4B8C-83A1-F6EECF244321}">
                <p14:modId xmlns:p14="http://schemas.microsoft.com/office/powerpoint/2010/main" val="2284293927"/>
              </p:ext>
            </p:extLst>
          </p:nvPr>
        </p:nvGraphicFramePr>
        <p:xfrm>
          <a:off x="2313214" y="0"/>
          <a:ext cx="4659086" cy="822960"/>
        </p:xfrm>
        <a:graphic>
          <a:graphicData uri="http://schemas.openxmlformats.org/drawingml/2006/table">
            <a:tbl>
              <a:tblPr firstRow="1" bandRow="1">
                <a:tableStyleId>{5C22544A-7EE6-4342-B048-85BDC9FD1C3A}</a:tableStyleId>
              </a:tblPr>
              <a:tblGrid>
                <a:gridCol w="4659086">
                  <a:extLst>
                    <a:ext uri="{9D8B030D-6E8A-4147-A177-3AD203B41FA5}">
                      <a16:colId xmlns:a16="http://schemas.microsoft.com/office/drawing/2014/main" val="3820980980"/>
                    </a:ext>
                  </a:extLst>
                </a:gridCol>
              </a:tblGrid>
              <a:tr h="522014">
                <a:tc>
                  <a:txBody>
                    <a:bodyPr/>
                    <a:lstStyle/>
                    <a:p>
                      <a:pPr algn="l"/>
                      <a:r>
                        <a:rPr lang="de-DE" sz="2400" b="1" dirty="0">
                          <a:solidFill>
                            <a:schemeClr val="tx1"/>
                          </a:solidFill>
                          <a:latin typeface="Arial" panose="020B0604020202020204" pitchFamily="34" charset="0"/>
                          <a:cs typeface="Arial" panose="020B0604020202020204" pitchFamily="34" charset="0"/>
                        </a:rPr>
                        <a:t>D-3. Substitution </a:t>
                      </a:r>
                      <a:r>
                        <a:rPr lang="de-DE" sz="2400" b="1" dirty="0" err="1">
                          <a:solidFill>
                            <a:schemeClr val="tx1"/>
                          </a:solidFill>
                          <a:latin typeface="Arial" panose="020B0604020202020204" pitchFamily="34" charset="0"/>
                          <a:cs typeface="Arial" panose="020B0604020202020204" pitchFamily="34" charset="0"/>
                        </a:rPr>
                        <a:t>Process</a:t>
                      </a:r>
                      <a:endParaRPr lang="de-DE" sz="2400" b="1" dirty="0">
                        <a:solidFill>
                          <a:schemeClr val="tx1"/>
                        </a:solidFill>
                        <a:latin typeface="Arial" panose="020B0604020202020204" pitchFamily="34" charset="0"/>
                        <a:cs typeface="Arial" panose="020B0604020202020204" pitchFamily="34" charset="0"/>
                      </a:endParaRPr>
                    </a:p>
                    <a:p>
                      <a:pPr algn="l"/>
                      <a:r>
                        <a:rPr lang="de-DE" sz="2400" b="1" dirty="0">
                          <a:solidFill>
                            <a:schemeClr val="tx1"/>
                          </a:solidFill>
                          <a:latin typeface="Arial" panose="020B0604020202020204" pitchFamily="34" charset="0"/>
                          <a:cs typeface="Arial" panose="020B0604020202020204" pitchFamily="34" charset="0"/>
                        </a:rPr>
                        <a:t>             </a:t>
                      </a:r>
                      <a:r>
                        <a:rPr lang="de-DE" sz="2000" b="1" dirty="0">
                          <a:solidFill>
                            <a:schemeClr val="tx1"/>
                          </a:solidFill>
                          <a:latin typeface="Arial" panose="020B0604020202020204" pitchFamily="34" charset="0"/>
                          <a:cs typeface="Arial" panose="020B0604020202020204" pitchFamily="34" charset="0"/>
                        </a:rPr>
                        <a:t>  Formaldehyde</a:t>
                      </a:r>
                    </a:p>
                  </a:txBody>
                  <a:tcPr>
                    <a:solidFill>
                      <a:srgbClr val="99CCFF"/>
                    </a:solidFill>
                  </a:tcPr>
                </a:tc>
                <a:extLst>
                  <a:ext uri="{0D108BD9-81ED-4DB2-BD59-A6C34878D82A}">
                    <a16:rowId xmlns:a16="http://schemas.microsoft.com/office/drawing/2014/main" val="2777990051"/>
                  </a:ext>
                </a:extLst>
              </a:tr>
            </a:tbl>
          </a:graphicData>
        </a:graphic>
      </p:graphicFrame>
      <p:pic>
        <p:nvPicPr>
          <p:cNvPr id="3" name="Grafik 2">
            <a:extLst>
              <a:ext uri="{FF2B5EF4-FFF2-40B4-BE49-F238E27FC236}">
                <a16:creationId xmlns:a16="http://schemas.microsoft.com/office/drawing/2014/main" id="{00A3CDFF-6ED3-1D4B-E9A6-E729244E1A09}"/>
              </a:ext>
            </a:extLst>
          </p:cNvPr>
          <p:cNvPicPr>
            <a:picLocks noChangeAspect="1"/>
          </p:cNvPicPr>
          <p:nvPr/>
        </p:nvPicPr>
        <p:blipFill>
          <a:blip r:embed="rId3" cstate="print"/>
          <a:stretch>
            <a:fillRect/>
          </a:stretch>
        </p:blipFill>
        <p:spPr>
          <a:xfrm>
            <a:off x="3289338" y="1564297"/>
            <a:ext cx="5531134" cy="4875850"/>
          </a:xfrm>
          <a:prstGeom prst="rect">
            <a:avLst/>
          </a:prstGeom>
        </p:spPr>
      </p:pic>
      <p:sp>
        <p:nvSpPr>
          <p:cNvPr id="5" name="Textfeld 4">
            <a:extLst>
              <a:ext uri="{FF2B5EF4-FFF2-40B4-BE49-F238E27FC236}">
                <a16:creationId xmlns:a16="http://schemas.microsoft.com/office/drawing/2014/main" id="{1690BCB1-C3D7-1AF4-ED15-32C94E17E9D5}"/>
              </a:ext>
            </a:extLst>
          </p:cNvPr>
          <p:cNvSpPr txBox="1"/>
          <p:nvPr/>
        </p:nvSpPr>
        <p:spPr>
          <a:xfrm>
            <a:off x="243859" y="3678913"/>
            <a:ext cx="2808016" cy="2477601"/>
          </a:xfrm>
          <a:prstGeom prst="rect">
            <a:avLst/>
          </a:prstGeom>
          <a:solidFill>
            <a:schemeClr val="bg1">
              <a:lumMod val="95000"/>
            </a:schemeClr>
          </a:solidFill>
          <a:ln>
            <a:solidFill>
              <a:schemeClr val="bg1">
                <a:lumMod val="95000"/>
              </a:schemeClr>
            </a:solidFill>
          </a:ln>
        </p:spPr>
        <p:txBody>
          <a:bodyPr wrap="square">
            <a:spAutoFit/>
          </a:bodyPr>
          <a:lstStyle/>
          <a:p>
            <a:r>
              <a:rPr lang="en-US" sz="1600" b="1" dirty="0"/>
              <a:t>Information Gathering:</a:t>
            </a:r>
            <a:br>
              <a:rPr lang="en-US" sz="1600" dirty="0"/>
            </a:br>
            <a:r>
              <a:rPr lang="en-US" sz="1600" dirty="0"/>
              <a:t>Information on a specific CMR substance is obtained by entering the substance into the </a:t>
            </a:r>
            <a:r>
              <a:rPr lang="en-US" sz="1600" b="1" dirty="0"/>
              <a:t>chemical registry</a:t>
            </a:r>
            <a:r>
              <a:rPr lang="en-US" sz="1600" dirty="0"/>
              <a:t>, in this case </a:t>
            </a:r>
            <a:r>
              <a:rPr lang="en-US" sz="1600" b="1" dirty="0" err="1"/>
              <a:t>DaMaRIS</a:t>
            </a:r>
            <a:r>
              <a:rPr lang="en-US" sz="1600" b="1" dirty="0"/>
              <a:t> (Dangerous Materials Registry Information System)</a:t>
            </a:r>
            <a:r>
              <a:rPr lang="en-US" sz="1600" dirty="0"/>
              <a:t>.</a:t>
            </a:r>
            <a:endParaRPr lang="de-DE" sz="1500" b="1" spc="30" dirty="0">
              <a:solidFill>
                <a:srgbClr val="FF0000"/>
              </a:solidFill>
              <a:latin typeface="Segoe UI" panose="020B0502040204020203" pitchFamily="34" charset="0"/>
              <a:ea typeface="Times New Roman" panose="02020603050405020304" pitchFamily="18" charset="0"/>
              <a:cs typeface="Segoe UI" panose="020B0502040204020203" pitchFamily="34" charset="0"/>
            </a:endParaRPr>
          </a:p>
          <a:p>
            <a:endParaRPr lang="de-DE" sz="1100"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p:txBody>
      </p:sp>
      <p:cxnSp>
        <p:nvCxnSpPr>
          <p:cNvPr id="7" name="Verbinder: gewinkelt 6">
            <a:extLst>
              <a:ext uri="{FF2B5EF4-FFF2-40B4-BE49-F238E27FC236}">
                <a16:creationId xmlns:a16="http://schemas.microsoft.com/office/drawing/2014/main" id="{C0A3067E-FDD8-7175-1FDB-95B8C2A99D94}"/>
              </a:ext>
            </a:extLst>
          </p:cNvPr>
          <p:cNvCxnSpPr>
            <a:cxnSpLocks/>
          </p:cNvCxnSpPr>
          <p:nvPr/>
        </p:nvCxnSpPr>
        <p:spPr>
          <a:xfrm flipV="1">
            <a:off x="3051875" y="4758402"/>
            <a:ext cx="936104" cy="41920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EF09B9BC-1637-4DF6-BDD5-8ACB49EC4DEC}"/>
              </a:ext>
            </a:extLst>
          </p:cNvPr>
          <p:cNvSpPr/>
          <p:nvPr/>
        </p:nvSpPr>
        <p:spPr>
          <a:xfrm>
            <a:off x="5225143" y="4581458"/>
            <a:ext cx="3494314" cy="419203"/>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5352533"/>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F72DA5D-9574-711B-2BB0-88B394CB8BC4}"/>
            </a:ext>
          </a:extLst>
        </p:cNvPr>
        <p:cNvGrpSpPr/>
        <p:nvPr/>
      </p:nvGrpSpPr>
      <p:grpSpPr>
        <a:xfrm>
          <a:off x="0" y="0"/>
          <a:ext cx="0" cy="0"/>
          <a:chOff x="0" y="0"/>
          <a:chExt cx="0" cy="0"/>
        </a:xfrm>
      </p:grpSpPr>
      <p:sp>
        <p:nvSpPr>
          <p:cNvPr id="16386" name="Text Box 2">
            <a:extLst>
              <a:ext uri="{FF2B5EF4-FFF2-40B4-BE49-F238E27FC236}">
                <a16:creationId xmlns:a16="http://schemas.microsoft.com/office/drawing/2014/main" id="{0D757623-24AF-A252-3C32-7040F4D5DB3E}"/>
              </a:ext>
            </a:extLst>
          </p:cNvPr>
          <p:cNvSpPr txBox="1">
            <a:spLocks noChangeArrowheads="1"/>
          </p:cNvSpPr>
          <p:nvPr/>
        </p:nvSpPr>
        <p:spPr bwMode="auto">
          <a:xfrm>
            <a:off x="827425" y="510567"/>
            <a:ext cx="7416030" cy="313972"/>
          </a:xfrm>
          <a:prstGeom prst="rect">
            <a:avLst/>
          </a:prstGeom>
          <a:noFill/>
          <a:ln w="9525">
            <a:noFill/>
            <a:miter lim="800000"/>
            <a:headEnd/>
            <a:tailEnd/>
          </a:ln>
        </p:spPr>
        <p:txBody>
          <a:bodyPr lIns="89194" tIns="44597" rIns="89194" bIns="44597">
            <a:spAutoFit/>
          </a:bodyPr>
          <a:lstStyle/>
          <a:p>
            <a:pPr algn="ctr">
              <a:spcBef>
                <a:spcPct val="50000"/>
              </a:spcBef>
              <a:defRPr/>
            </a:pPr>
            <a:endParaRPr lang="de-DE" sz="1455">
              <a:effectLst>
                <a:outerShdw blurRad="38100" dist="38100" dir="2700000" algn="tl">
                  <a:srgbClr val="000000">
                    <a:alpha val="43137"/>
                  </a:srgbClr>
                </a:outerShdw>
              </a:effectLst>
              <a:latin typeface="Arial" charset="0"/>
            </a:endParaRPr>
          </a:p>
        </p:txBody>
      </p:sp>
      <p:graphicFrame>
        <p:nvGraphicFramePr>
          <p:cNvPr id="4" name="Tabelle 3">
            <a:extLst>
              <a:ext uri="{FF2B5EF4-FFF2-40B4-BE49-F238E27FC236}">
                <a16:creationId xmlns:a16="http://schemas.microsoft.com/office/drawing/2014/main" id="{F374F06C-2596-5495-9614-95F9430ED190}"/>
              </a:ext>
            </a:extLst>
          </p:cNvPr>
          <p:cNvGraphicFramePr>
            <a:graphicFrameLocks noGrp="1"/>
          </p:cNvGraphicFramePr>
          <p:nvPr>
            <p:extLst>
              <p:ext uri="{D42A27DB-BD31-4B8C-83A1-F6EECF244321}">
                <p14:modId xmlns:p14="http://schemas.microsoft.com/office/powerpoint/2010/main" val="1902807605"/>
              </p:ext>
            </p:extLst>
          </p:nvPr>
        </p:nvGraphicFramePr>
        <p:xfrm>
          <a:off x="2300748" y="0"/>
          <a:ext cx="4908774" cy="824539"/>
        </p:xfrm>
        <a:graphic>
          <a:graphicData uri="http://schemas.openxmlformats.org/drawingml/2006/table">
            <a:tbl>
              <a:tblPr firstRow="1" bandRow="1">
                <a:tableStyleId>{5C22544A-7EE6-4342-B048-85BDC9FD1C3A}</a:tableStyleId>
              </a:tblPr>
              <a:tblGrid>
                <a:gridCol w="4908774">
                  <a:extLst>
                    <a:ext uri="{9D8B030D-6E8A-4147-A177-3AD203B41FA5}">
                      <a16:colId xmlns:a16="http://schemas.microsoft.com/office/drawing/2014/main" val="3820980980"/>
                    </a:ext>
                  </a:extLst>
                </a:gridCol>
              </a:tblGrid>
              <a:tr h="824539">
                <a:tc>
                  <a:txBody>
                    <a:bodyPr/>
                    <a:lstStyle/>
                    <a:p>
                      <a:pPr algn="l"/>
                      <a:r>
                        <a:rPr lang="de-DE" sz="2400" b="1" dirty="0">
                          <a:solidFill>
                            <a:schemeClr val="tx1"/>
                          </a:solidFill>
                          <a:latin typeface="Arial" panose="020B0604020202020204" pitchFamily="34" charset="0"/>
                          <a:cs typeface="Arial" panose="020B0604020202020204" pitchFamily="34" charset="0"/>
                        </a:rPr>
                        <a:t>D-4. Substitution </a:t>
                      </a:r>
                      <a:r>
                        <a:rPr lang="de-DE" sz="2400" b="1" dirty="0" err="1">
                          <a:solidFill>
                            <a:schemeClr val="tx1"/>
                          </a:solidFill>
                          <a:latin typeface="Arial" panose="020B0604020202020204" pitchFamily="34" charset="0"/>
                          <a:cs typeface="Arial" panose="020B0604020202020204" pitchFamily="34" charset="0"/>
                        </a:rPr>
                        <a:t>Process</a:t>
                      </a:r>
                      <a:endParaRPr lang="de-DE" sz="2400" b="1" dirty="0">
                        <a:solidFill>
                          <a:schemeClr val="tx1"/>
                        </a:solidFill>
                        <a:latin typeface="Arial" panose="020B0604020202020204" pitchFamily="34" charset="0"/>
                        <a:cs typeface="Arial" panose="020B0604020202020204" pitchFamily="34" charset="0"/>
                      </a:endParaRPr>
                    </a:p>
                    <a:p>
                      <a:pPr algn="l"/>
                      <a:r>
                        <a:rPr lang="de-DE" sz="2400" b="1" dirty="0">
                          <a:solidFill>
                            <a:schemeClr val="tx1"/>
                          </a:solidFill>
                          <a:latin typeface="Arial" panose="020B0604020202020204" pitchFamily="34" charset="0"/>
                          <a:cs typeface="Arial" panose="020B0604020202020204" pitchFamily="34" charset="0"/>
                        </a:rPr>
                        <a:t>             </a:t>
                      </a:r>
                      <a:r>
                        <a:rPr lang="de-DE" sz="2000" b="1" dirty="0">
                          <a:solidFill>
                            <a:schemeClr val="tx1"/>
                          </a:solidFill>
                          <a:latin typeface="Arial" panose="020B0604020202020204" pitchFamily="34" charset="0"/>
                          <a:cs typeface="Arial" panose="020B0604020202020204" pitchFamily="34" charset="0"/>
                        </a:rPr>
                        <a:t>  Formaldehyde</a:t>
                      </a:r>
                    </a:p>
                  </a:txBody>
                  <a:tcPr>
                    <a:solidFill>
                      <a:srgbClr val="99CCFF"/>
                    </a:solidFill>
                  </a:tcPr>
                </a:tc>
                <a:extLst>
                  <a:ext uri="{0D108BD9-81ED-4DB2-BD59-A6C34878D82A}">
                    <a16:rowId xmlns:a16="http://schemas.microsoft.com/office/drawing/2014/main" val="2777990051"/>
                  </a:ext>
                </a:extLst>
              </a:tr>
            </a:tbl>
          </a:graphicData>
        </a:graphic>
      </p:graphicFrame>
      <p:sp>
        <p:nvSpPr>
          <p:cNvPr id="3" name="Rectangle 1">
            <a:extLst>
              <a:ext uri="{FF2B5EF4-FFF2-40B4-BE49-F238E27FC236}">
                <a16:creationId xmlns:a16="http://schemas.microsoft.com/office/drawing/2014/main" id="{A0C14D61-8A7E-1617-D37A-C39514A19439}"/>
              </a:ext>
            </a:extLst>
          </p:cNvPr>
          <p:cNvSpPr>
            <a:spLocks noChangeArrowheads="1"/>
          </p:cNvSpPr>
          <p:nvPr/>
        </p:nvSpPr>
        <p:spPr bwMode="auto">
          <a:xfrm>
            <a:off x="186813" y="1052156"/>
            <a:ext cx="905551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800" b="1" i="0" u="none" strike="noStrike" cap="none" normalizeH="0" baseline="0" dirty="0" err="1">
                <a:ln>
                  <a:noFill/>
                </a:ln>
                <a:solidFill>
                  <a:schemeClr val="tx1"/>
                </a:solidFill>
                <a:effectLst/>
                <a:latin typeface="Arial" panose="020B0604020202020204" pitchFamily="34" charset="0"/>
              </a:rPr>
              <a:t>Evaluate</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Substance-Specific</a:t>
            </a:r>
            <a:r>
              <a:rPr kumimoji="0" lang="de-DE" altLang="de-DE" sz="1800" b="1" i="0" u="none" strike="noStrike" cap="none" normalizeH="0" baseline="0" dirty="0">
                <a:ln>
                  <a:noFill/>
                </a:ln>
                <a:solidFill>
                  <a:schemeClr val="tx1"/>
                </a:solidFill>
                <a:effectLst/>
                <a:latin typeface="Arial" panose="020B0604020202020204" pitchFamily="34" charset="0"/>
              </a:rPr>
              <a:t> Risk Assessment:</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800" b="1" i="0" u="none" strike="noStrike" cap="none" normalizeH="0" baseline="0" dirty="0" err="1">
                <a:ln>
                  <a:noFill/>
                </a:ln>
                <a:solidFill>
                  <a:schemeClr val="tx1"/>
                </a:solidFill>
                <a:effectLst/>
                <a:latin typeface="Arial" panose="020B0604020202020204" pitchFamily="34" charset="0"/>
              </a:rPr>
              <a:t>Examine</a:t>
            </a:r>
            <a:r>
              <a:rPr kumimoji="0" lang="de-DE" altLang="de-DE" sz="1800" b="1" i="0" u="none" strike="noStrike" cap="none" normalizeH="0" baseline="0" dirty="0">
                <a:ln>
                  <a:noFill/>
                </a:ln>
                <a:solidFill>
                  <a:schemeClr val="tx1"/>
                </a:solidFill>
                <a:effectLst/>
                <a:latin typeface="Arial" panose="020B0604020202020204" pitchFamily="34" charset="0"/>
              </a:rPr>
              <a:t> Work </a:t>
            </a:r>
            <a:r>
              <a:rPr kumimoji="0" lang="de-DE" altLang="de-DE" sz="1800" b="1" i="0" u="none" strike="noStrike" cap="none" normalizeH="0" baseline="0" dirty="0" err="1">
                <a:ln>
                  <a:noFill/>
                </a:ln>
                <a:solidFill>
                  <a:schemeClr val="tx1"/>
                </a:solidFill>
                <a:effectLst/>
                <a:latin typeface="Arial" panose="020B0604020202020204" pitchFamily="34" charset="0"/>
              </a:rPr>
              <a:t>Procedures</a:t>
            </a:r>
            <a:r>
              <a:rPr kumimoji="0" lang="de-DE" altLang="de-DE" sz="1800" b="1" i="0" u="none" strike="noStrike" cap="none" normalizeH="0" baseline="0" dirty="0">
                <a:ln>
                  <a:noFill/>
                </a:ln>
                <a:solidFill>
                  <a:schemeClr val="tx1"/>
                </a:solidFill>
                <a:effectLst/>
                <a:latin typeface="Arial" panose="020B0604020202020204" pitchFamily="34" charset="0"/>
              </a:rPr>
              <a:t>:</a:t>
            </a: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600" i="0" u="none" strike="noStrike" cap="none" normalizeH="0" baseline="0" dirty="0">
                <a:ln>
                  <a:noFill/>
                </a:ln>
                <a:solidFill>
                  <a:schemeClr val="tx1"/>
                </a:solidFill>
                <a:effectLst/>
                <a:latin typeface="Arial" panose="020B0604020202020204" pitchFamily="34" charset="0"/>
              </a:rPr>
              <a:t>Review </a:t>
            </a:r>
            <a:r>
              <a:rPr kumimoji="0" lang="de-DE" altLang="de-DE" sz="1600" i="0" u="none" strike="noStrike" cap="none" normalizeH="0" baseline="0" dirty="0" err="1">
                <a:ln>
                  <a:noFill/>
                </a:ln>
                <a:solidFill>
                  <a:schemeClr val="tx1"/>
                </a:solidFill>
                <a:effectLst/>
                <a:latin typeface="Arial" panose="020B0604020202020204" pitchFamily="34" charset="0"/>
              </a:rPr>
              <a:t>how</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formaldehyde</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is</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originally</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used</a:t>
            </a:r>
            <a:r>
              <a:rPr kumimoji="0" lang="de-DE" altLang="de-DE" sz="1600" i="0" u="none" strike="noStrike" cap="none" normalizeH="0" baseline="0" dirty="0">
                <a:ln>
                  <a:noFill/>
                </a:ln>
                <a:solidFill>
                  <a:schemeClr val="tx1"/>
                </a:solidFill>
                <a:effectLst/>
                <a:latin typeface="Arial" panose="020B0604020202020204" pitchFamily="34" charset="0"/>
              </a:rPr>
              <a:t> in </a:t>
            </a:r>
            <a:r>
              <a:rPr kumimoji="0" lang="de-DE" altLang="de-DE" sz="1600" i="0" u="none" strike="noStrike" cap="none" normalizeH="0" baseline="0" dirty="0" err="1">
                <a:ln>
                  <a:noFill/>
                </a:ln>
                <a:solidFill>
                  <a:schemeClr val="tx1"/>
                </a:solidFill>
                <a:effectLst/>
                <a:latin typeface="Arial" panose="020B0604020202020204" pitchFamily="34" charset="0"/>
              </a:rPr>
              <a:t>the</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workflow</a:t>
            </a:r>
            <a:r>
              <a:rPr kumimoji="0" lang="de-DE" altLang="de-DE" sz="16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Information Search </a:t>
            </a:r>
            <a:r>
              <a:rPr kumimoji="0" lang="de-DE" altLang="de-DE" sz="1800" b="1" i="0" u="none" strike="noStrike" cap="none" normalizeH="0" baseline="0" dirty="0" err="1">
                <a:ln>
                  <a:noFill/>
                </a:ln>
                <a:solidFill>
                  <a:schemeClr val="tx1"/>
                </a:solidFill>
                <a:effectLst/>
                <a:latin typeface="Arial" panose="020B0604020202020204" pitchFamily="34" charset="0"/>
              </a:rPr>
              <a:t>for</a:t>
            </a:r>
            <a:r>
              <a:rPr kumimoji="0" lang="de-DE" altLang="de-DE" sz="1800" b="1" i="0" u="none" strike="noStrike" cap="none" normalizeH="0" baseline="0" dirty="0">
                <a:ln>
                  <a:noFill/>
                </a:ln>
                <a:solidFill>
                  <a:schemeClr val="tx1"/>
                </a:solidFill>
                <a:effectLst/>
                <a:latin typeface="Arial" panose="020B0604020202020204" pitchFamily="34" charset="0"/>
              </a:rPr>
              <a:t> Substitution Options:</a:t>
            </a: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1600" i="0" u="none" strike="noStrike" cap="none" normalizeH="0" baseline="0" dirty="0">
                <a:ln>
                  <a:noFill/>
                </a:ln>
                <a:solidFill>
                  <a:schemeClr val="tx1"/>
                </a:solidFill>
                <a:effectLst/>
                <a:latin typeface="Arial" panose="020B0604020202020204" pitchFamily="34" charset="0"/>
              </a:rPr>
              <a:t>TRGS 600 / 900 on </a:t>
            </a:r>
            <a:r>
              <a:rPr kumimoji="0" lang="de-DE" altLang="de-DE" sz="1600" i="0" u="none" strike="noStrike" cap="none" normalizeH="0" baseline="0" dirty="0" err="1">
                <a:ln>
                  <a:noFill/>
                </a:ln>
                <a:solidFill>
                  <a:schemeClr val="tx1"/>
                </a:solidFill>
                <a:effectLst/>
                <a:latin typeface="Arial" panose="020B0604020202020204" pitchFamily="34" charset="0"/>
              </a:rPr>
              <a:t>replacement</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substances</a:t>
            </a:r>
            <a:endParaRPr kumimoji="0" lang="de-DE" altLang="de-DE" sz="16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1600" i="0" u="none" strike="noStrike" cap="none" normalizeH="0" baseline="0" dirty="0" err="1">
                <a:ln>
                  <a:noFill/>
                </a:ln>
                <a:solidFill>
                  <a:schemeClr val="tx1"/>
                </a:solidFill>
                <a:effectLst/>
                <a:latin typeface="Arial" panose="020B0604020202020204" pitchFamily="34" charset="0"/>
              </a:rPr>
              <a:t>Safety</a:t>
            </a:r>
            <a:r>
              <a:rPr kumimoji="0" lang="de-DE" altLang="de-DE" sz="1600" i="0" u="none" strike="noStrike" cap="none" normalizeH="0" baseline="0" dirty="0">
                <a:ln>
                  <a:noFill/>
                </a:ln>
                <a:solidFill>
                  <a:schemeClr val="tx1"/>
                </a:solidFill>
                <a:effectLst/>
                <a:latin typeface="Arial" panose="020B0604020202020204" pitchFamily="34" charset="0"/>
              </a:rPr>
              <a:t> Data Sheets (SDS)</a:t>
            </a:r>
          </a:p>
          <a:p>
            <a:pPr marL="285750" marR="0" lvl="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1600" i="0" u="none" strike="noStrike" cap="none" normalizeH="0" baseline="0" dirty="0" err="1">
                <a:ln>
                  <a:noFill/>
                </a:ln>
                <a:solidFill>
                  <a:schemeClr val="tx1"/>
                </a:solidFill>
                <a:effectLst/>
                <a:latin typeface="Arial" panose="020B0604020202020204" pitchFamily="34" charset="0"/>
              </a:rPr>
              <a:t>DaMaRIS</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chemical</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registry</a:t>
            </a:r>
            <a:endParaRPr kumimoji="0" lang="de-DE" altLang="de-DE" sz="16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Preselection </a:t>
            </a:r>
            <a:r>
              <a:rPr kumimoji="0" lang="de-DE" altLang="de-DE" sz="1800" b="1" i="0" u="none" strike="noStrike" cap="none" normalizeH="0" baseline="0" dirty="0" err="1">
                <a:ln>
                  <a:noFill/>
                </a:ln>
                <a:solidFill>
                  <a:schemeClr val="tx1"/>
                </a:solidFill>
                <a:effectLst/>
                <a:latin typeface="Arial" panose="020B0604020202020204" pitchFamily="34" charset="0"/>
              </a:rPr>
              <a:t>of</a:t>
            </a:r>
            <a:r>
              <a:rPr kumimoji="0" lang="de-DE" altLang="de-DE" sz="1800" b="1" i="0" u="none" strike="noStrike" cap="none" normalizeH="0" baseline="0" dirty="0">
                <a:ln>
                  <a:noFill/>
                </a:ln>
                <a:solidFill>
                  <a:schemeClr val="tx1"/>
                </a:solidFill>
                <a:effectLst/>
                <a:latin typeface="Arial" panose="020B0604020202020204" pitchFamily="34" charset="0"/>
              </a:rPr>
              <a:t> Potential Alternatives:</a:t>
            </a: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Evaluate</a:t>
            </a:r>
            <a:r>
              <a:rPr kumimoji="0" lang="de-DE" altLang="de-DE" sz="1600" i="0" u="none" strike="noStrike" cap="none" normalizeH="0" baseline="0" dirty="0">
                <a:ln>
                  <a:noFill/>
                </a:ln>
                <a:solidFill>
                  <a:schemeClr val="tx1"/>
                </a:solidFill>
                <a:effectLst/>
                <a:latin typeface="Arial" panose="020B0604020202020204" pitchFamily="34" charset="0"/>
              </a:rPr>
              <a:t> alternative </a:t>
            </a:r>
            <a:r>
              <a:rPr kumimoji="0" lang="de-DE" altLang="de-DE" sz="1600" i="0" u="none" strike="noStrike" cap="none" normalizeH="0" baseline="0" dirty="0" err="1">
                <a:ln>
                  <a:noFill/>
                </a:ln>
                <a:solidFill>
                  <a:schemeClr val="tx1"/>
                </a:solidFill>
                <a:effectLst/>
                <a:latin typeface="Arial" panose="020B0604020202020204" pitchFamily="34" charset="0"/>
              </a:rPr>
              <a:t>substances</a:t>
            </a:r>
            <a:r>
              <a:rPr kumimoji="0" lang="de-DE" altLang="de-DE" sz="1600" i="0" u="none" strike="noStrike" cap="none" normalizeH="0" baseline="0" dirty="0">
                <a:ln>
                  <a:noFill/>
                </a:ln>
                <a:solidFill>
                  <a:schemeClr val="tx1"/>
                </a:solidFill>
                <a:effectLst/>
                <a:latin typeface="Arial" panose="020B0604020202020204" pitchFamily="34" charset="0"/>
              </a:rPr>
              <a:t> in </a:t>
            </a:r>
            <a:r>
              <a:rPr kumimoji="0" lang="de-DE" altLang="de-DE" sz="1600" i="0" u="none" strike="noStrike" cap="none" normalizeH="0" baseline="0" dirty="0" err="1">
                <a:ln>
                  <a:noFill/>
                </a:ln>
                <a:solidFill>
                  <a:schemeClr val="tx1"/>
                </a:solidFill>
                <a:effectLst/>
                <a:latin typeface="Arial" panose="020B0604020202020204" pitchFamily="34" charset="0"/>
              </a:rPr>
              <a:t>terms</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of</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feasibility</a:t>
            </a:r>
            <a:r>
              <a:rPr kumimoji="0" lang="de-DE" altLang="de-DE" sz="1600" i="0" u="none" strike="noStrike" cap="none" normalizeH="0" baseline="0" dirty="0">
                <a:ln>
                  <a:noFill/>
                </a:ln>
                <a:solidFill>
                  <a:schemeClr val="tx1"/>
                </a:solidFill>
                <a:effectLst/>
                <a:latin typeface="Arial" panose="020B0604020202020204" pitchFamily="34" charset="0"/>
              </a:rPr>
              <a:t> and </a:t>
            </a:r>
            <a:r>
              <a:rPr kumimoji="0" lang="de-DE" altLang="de-DE" sz="1600" i="0" u="none" strike="noStrike" cap="none" normalizeH="0" baseline="0" dirty="0" err="1">
                <a:ln>
                  <a:noFill/>
                </a:ln>
                <a:solidFill>
                  <a:schemeClr val="tx1"/>
                </a:solidFill>
                <a:effectLst/>
                <a:latin typeface="Arial" panose="020B0604020202020204" pitchFamily="34" charset="0"/>
              </a:rPr>
              <a:t>compatibility</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with</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existing</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work</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procedures</a:t>
            </a:r>
            <a:r>
              <a:rPr kumimoji="0" lang="de-DE" altLang="de-DE" sz="16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Key </a:t>
            </a:r>
            <a:r>
              <a:rPr kumimoji="0" lang="de-DE" altLang="de-DE" sz="1800" b="1" i="0" u="none" strike="noStrike" cap="none" normalizeH="0" baseline="0" dirty="0" err="1">
                <a:ln>
                  <a:noFill/>
                </a:ln>
                <a:solidFill>
                  <a:schemeClr val="tx1"/>
                </a:solidFill>
                <a:effectLst/>
                <a:latin typeface="Arial" panose="020B0604020202020204" pitchFamily="34" charset="0"/>
              </a:rPr>
              <a:t>Selection</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Criteria</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for</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Replacement</a:t>
            </a:r>
            <a:r>
              <a:rPr kumimoji="0" lang="de-DE" altLang="de-DE" sz="1800" b="1" i="0" u="none" strike="noStrike" cap="none" normalizeH="0" baseline="0" dirty="0">
                <a:ln>
                  <a:noFill/>
                </a:ln>
                <a:solidFill>
                  <a:schemeClr val="tx1"/>
                </a:solidFill>
                <a:effectLst/>
                <a:latin typeface="Arial" panose="020B0604020202020204" pitchFamily="34" charset="0"/>
              </a:rPr>
              <a:t> </a:t>
            </a:r>
            <a:r>
              <a:rPr kumimoji="0" lang="de-DE" altLang="de-DE" sz="1800" b="1" i="0" u="none" strike="noStrike" cap="none" normalizeH="0" baseline="0" dirty="0" err="1">
                <a:ln>
                  <a:noFill/>
                </a:ln>
                <a:solidFill>
                  <a:schemeClr val="tx1"/>
                </a:solidFill>
                <a:effectLst/>
                <a:latin typeface="Arial" panose="020B0604020202020204" pitchFamily="34" charset="0"/>
              </a:rPr>
              <a:t>Substances</a:t>
            </a:r>
            <a:r>
              <a:rPr kumimoji="0" lang="de-DE" altLang="de-DE" sz="1800" b="1" i="0" u="none" strike="noStrike" cap="none" normalizeH="0" baseline="0" dirty="0">
                <a:ln>
                  <a:noFill/>
                </a:ln>
                <a:solidFill>
                  <a:schemeClr val="tx1"/>
                </a:solidFill>
                <a:effectLst/>
                <a:latin typeface="Arial" panose="020B0604020202020204" pitchFamily="34" charset="0"/>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1600" i="0" u="none" strike="noStrike" cap="none" normalizeH="0" baseline="0" dirty="0">
                <a:ln>
                  <a:noFill/>
                </a:ln>
                <a:solidFill>
                  <a:schemeClr val="tx1"/>
                </a:solidFill>
                <a:effectLst/>
                <a:latin typeface="Arial" panose="020B0604020202020204" pitchFamily="34" charset="0"/>
              </a:rPr>
              <a:t>Health Hazards</a:t>
            </a:r>
          </a:p>
          <a:p>
            <a:pPr marL="285750" marR="0" lvl="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1600" i="0" u="none" strike="noStrike" cap="none" normalizeH="0" baseline="0" dirty="0" err="1">
                <a:ln>
                  <a:noFill/>
                </a:ln>
                <a:solidFill>
                  <a:schemeClr val="tx1"/>
                </a:solidFill>
                <a:effectLst/>
                <a:latin typeface="Arial" panose="020B0604020202020204" pitchFamily="34" charset="0"/>
              </a:rPr>
              <a:t>Physical</a:t>
            </a:r>
            <a:r>
              <a:rPr kumimoji="0" lang="de-DE" altLang="de-DE" sz="1600" i="0" u="none" strike="noStrike" cap="none" normalizeH="0" baseline="0" dirty="0">
                <a:ln>
                  <a:noFill/>
                </a:ln>
                <a:solidFill>
                  <a:schemeClr val="tx1"/>
                </a:solidFill>
                <a:effectLst/>
                <a:latin typeface="Arial" panose="020B0604020202020204" pitchFamily="34" charset="0"/>
              </a:rPr>
              <a:t> and Chemical </a:t>
            </a:r>
            <a:r>
              <a:rPr kumimoji="0" lang="de-DE" altLang="de-DE" sz="1600" i="0" u="none" strike="noStrike" cap="none" normalizeH="0" baseline="0" dirty="0" err="1">
                <a:ln>
                  <a:noFill/>
                </a:ln>
                <a:solidFill>
                  <a:schemeClr val="tx1"/>
                </a:solidFill>
                <a:effectLst/>
                <a:latin typeface="Arial" panose="020B0604020202020204" pitchFamily="34" charset="0"/>
              </a:rPr>
              <a:t>Risks</a:t>
            </a:r>
            <a:r>
              <a:rPr kumimoji="0" lang="de-DE" altLang="de-DE" sz="1600" i="0" u="none" strike="noStrike" cap="none" normalizeH="0" baseline="0" dirty="0">
                <a:ln>
                  <a:noFill/>
                </a:ln>
                <a:solidFill>
                  <a:schemeClr val="tx1"/>
                </a:solidFill>
                <a:effectLst/>
                <a:latin typeface="Arial" panose="020B0604020202020204" pitchFamily="34" charset="0"/>
              </a:rPr>
              <a:t> (e.g., potential </a:t>
            </a:r>
            <a:r>
              <a:rPr kumimoji="0" lang="de-DE" altLang="de-DE" sz="1600" i="0" u="none" strike="noStrike" cap="none" normalizeH="0" baseline="0" dirty="0" err="1">
                <a:ln>
                  <a:noFill/>
                </a:ln>
                <a:solidFill>
                  <a:schemeClr val="tx1"/>
                </a:solidFill>
                <a:effectLst/>
                <a:latin typeface="Arial" panose="020B0604020202020204" pitchFamily="34" charset="0"/>
              </a:rPr>
              <a:t>for</a:t>
            </a:r>
            <a:r>
              <a:rPr kumimoji="0" lang="de-DE" altLang="de-DE" sz="1600" i="0" u="none" strike="noStrike" cap="none" normalizeH="0" baseline="0" dirty="0">
                <a:ln>
                  <a:noFill/>
                </a:ln>
                <a:solidFill>
                  <a:schemeClr val="tx1"/>
                </a:solidFill>
                <a:effectLst/>
                <a:latin typeface="Arial" panose="020B0604020202020204" pitchFamily="34" charset="0"/>
              </a:rPr>
              <a:t> release, </a:t>
            </a:r>
            <a:r>
              <a:rPr kumimoji="0" lang="de-DE" altLang="de-DE" sz="1600" i="0" u="none" strike="noStrike" cap="none" normalizeH="0" baseline="0" dirty="0" err="1">
                <a:ln>
                  <a:noFill/>
                </a:ln>
                <a:solidFill>
                  <a:schemeClr val="tx1"/>
                </a:solidFill>
                <a:effectLst/>
                <a:latin typeface="Arial" panose="020B0604020202020204" pitchFamily="34" charset="0"/>
              </a:rPr>
              <a:t>fire</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explosion</a:t>
            </a:r>
            <a:r>
              <a:rPr kumimoji="0" lang="de-DE" altLang="de-DE" sz="160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1600" i="0" u="none" strike="noStrike" cap="none" normalizeH="0" baseline="0" dirty="0">
                <a:ln>
                  <a:noFill/>
                </a:ln>
                <a:solidFill>
                  <a:schemeClr val="tx1"/>
                </a:solidFill>
                <a:effectLst/>
                <a:latin typeface="Arial" panose="020B0604020202020204" pitchFamily="34" charset="0"/>
              </a:rPr>
              <a:t>Technical </a:t>
            </a:r>
            <a:r>
              <a:rPr kumimoji="0" lang="de-DE" altLang="de-DE" sz="1600" i="0" u="none" strike="noStrike" cap="none" normalizeH="0" baseline="0" dirty="0" err="1">
                <a:ln>
                  <a:noFill/>
                </a:ln>
                <a:solidFill>
                  <a:schemeClr val="tx1"/>
                </a:solidFill>
                <a:effectLst/>
                <a:latin typeface="Arial" panose="020B0604020202020204" pitchFamily="34" charset="0"/>
              </a:rPr>
              <a:t>Suitability</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for</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your</a:t>
            </a:r>
            <a:r>
              <a:rPr kumimoji="0" lang="de-DE" altLang="de-DE" sz="1600" i="0" u="none" strike="noStrike" cap="none" normalizeH="0" baseline="0" dirty="0">
                <a:ln>
                  <a:noFill/>
                </a:ln>
                <a:solidFill>
                  <a:schemeClr val="tx1"/>
                </a:solidFill>
                <a:effectLst/>
                <a:latin typeface="Arial" panose="020B0604020202020204" pitchFamily="34" charset="0"/>
              </a:rPr>
              <a:t> </a:t>
            </a:r>
            <a:r>
              <a:rPr kumimoji="0" lang="de-DE" altLang="de-DE" sz="1600" i="0" u="none" strike="noStrike" cap="none" normalizeH="0" baseline="0" dirty="0" err="1">
                <a:ln>
                  <a:noFill/>
                </a:ln>
                <a:solidFill>
                  <a:schemeClr val="tx1"/>
                </a:solidFill>
                <a:effectLst/>
                <a:latin typeface="Arial" panose="020B0604020202020204" pitchFamily="34" charset="0"/>
              </a:rPr>
              <a:t>process</a:t>
            </a:r>
            <a:r>
              <a:rPr kumimoji="0" lang="de-DE" altLang="de-DE" sz="1600" i="0" u="none" strike="noStrike" cap="none" normalizeH="0" baseline="0" dirty="0">
                <a:ln>
                  <a:noFill/>
                </a:ln>
                <a:solidFill>
                  <a:schemeClr val="tx1"/>
                </a:solidFill>
                <a:effectLst/>
                <a:latin typeface="Arial" panose="020B0604020202020204" pitchFamily="34" charset="0"/>
              </a:rPr>
              <a:t> and </a:t>
            </a:r>
            <a:r>
              <a:rPr kumimoji="0" lang="de-DE" altLang="de-DE" sz="1600" i="0" u="none" strike="noStrike" cap="none" normalizeH="0" baseline="0" dirty="0" err="1">
                <a:ln>
                  <a:noFill/>
                </a:ln>
                <a:solidFill>
                  <a:schemeClr val="tx1"/>
                </a:solidFill>
                <a:effectLst/>
                <a:latin typeface="Arial" panose="020B0604020202020204" pitchFamily="34" charset="0"/>
              </a:rPr>
              <a:t>workflow</a:t>
            </a:r>
            <a:endParaRPr kumimoji="0" lang="de-DE" altLang="de-DE" sz="16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1600" i="0" u="none" strike="noStrike" cap="none" normalizeH="0" baseline="0" dirty="0">
                <a:ln>
                  <a:noFill/>
                </a:ln>
                <a:solidFill>
                  <a:schemeClr val="tx1"/>
                </a:solidFill>
                <a:effectLst/>
                <a:latin typeface="Arial" panose="020B0604020202020204" pitchFamily="34" charset="0"/>
              </a:rPr>
              <a:t>Environmental </a:t>
            </a:r>
            <a:r>
              <a:rPr kumimoji="0" lang="de-DE" altLang="de-DE" sz="1600" i="0" u="none" strike="noStrike" cap="none" normalizeH="0" baseline="0" dirty="0" err="1">
                <a:ln>
                  <a:noFill/>
                </a:ln>
                <a:solidFill>
                  <a:schemeClr val="tx1"/>
                </a:solidFill>
                <a:effectLst/>
                <a:latin typeface="Arial" panose="020B0604020202020204" pitchFamily="34" charset="0"/>
              </a:rPr>
              <a:t>Aspects</a:t>
            </a:r>
            <a:endParaRPr kumimoji="0" lang="de-DE" altLang="de-DE" sz="16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1655906"/>
      </p:ext>
    </p:extLst>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46751C9-75CB-41DF-9A41-63F48E0CFFA7}"/>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DE25F683-871A-F4F0-0B1B-5E91862FE5D2}"/>
              </a:ext>
            </a:extLst>
          </p:cNvPr>
          <p:cNvSpPr txBox="1"/>
          <p:nvPr/>
        </p:nvSpPr>
        <p:spPr>
          <a:xfrm>
            <a:off x="250738" y="778382"/>
            <a:ext cx="8819504" cy="5740033"/>
          </a:xfrm>
          <a:prstGeom prst="rect">
            <a:avLst/>
          </a:prstGeom>
          <a:noFill/>
          <a:ln>
            <a:solidFill>
              <a:schemeClr val="bg1">
                <a:lumMod val="95000"/>
              </a:schemeClr>
            </a:solidFill>
          </a:ln>
        </p:spPr>
        <p:txBody>
          <a:bodyPr wrap="square">
            <a:spAutoFit/>
          </a:bodyPr>
          <a:lstStyle/>
          <a:p>
            <a:r>
              <a:rPr lang="en-US" sz="1600" b="1" dirty="0"/>
              <a:t>Protection of Health and Life</a:t>
            </a:r>
          </a:p>
          <a:p>
            <a:br>
              <a:rPr lang="en-US" sz="1600" dirty="0"/>
            </a:br>
            <a:r>
              <a:rPr lang="en-US" sz="1600" dirty="0"/>
              <a:t>CMR substances can cause serious health damage even in small quantities and must therefore be </a:t>
            </a:r>
            <a:r>
              <a:rPr lang="en-US" sz="1600" b="1" dirty="0"/>
              <a:t>substituted or minimized</a:t>
            </a:r>
            <a:r>
              <a:rPr lang="en-US" sz="1600" dirty="0"/>
              <a:t> whenever possible. This reduces exposure for employees, students, the environment, and third parties.</a:t>
            </a:r>
            <a:endPar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endParaRPr>
          </a:p>
          <a:p>
            <a:pPr lvl="0"/>
            <a:endParaRPr lang="de-DE" sz="1500" spc="30" dirty="0">
              <a:solidFill>
                <a:srgbClr val="1D1F24"/>
              </a:solidFill>
              <a:latin typeface="Arial" panose="020B0604020202020204" pitchFamily="34" charset="0"/>
              <a:cs typeface="Arial" panose="020B0604020202020204" pitchFamily="34" charset="0"/>
            </a:endParaRPr>
          </a:p>
          <a:p>
            <a:r>
              <a:rPr lang="en-US" sz="1600" dirty="0"/>
              <a:t>Employers (or supervisors acting on their behalf) are </a:t>
            </a:r>
            <a:r>
              <a:rPr lang="en-US" sz="1600" b="1" dirty="0"/>
              <a:t>obligated under § 5 of the Occupational Health and Safety Act (</a:t>
            </a:r>
            <a:r>
              <a:rPr lang="en-US" sz="1600" b="1" dirty="0" err="1"/>
              <a:t>ArbSchG</a:t>
            </a:r>
            <a:r>
              <a:rPr lang="en-US" sz="1600" b="1" dirty="0"/>
              <a:t>)</a:t>
            </a:r>
            <a:r>
              <a:rPr lang="en-US" sz="1600" dirty="0"/>
              <a:t> to conduct </a:t>
            </a:r>
            <a:r>
              <a:rPr lang="en-US" sz="1600" b="1" dirty="0"/>
              <a:t>individual risk assessments</a:t>
            </a:r>
            <a:r>
              <a:rPr lang="en-US" sz="1600" dirty="0"/>
              <a:t> for all CMR substances used.</a:t>
            </a:r>
          </a:p>
          <a:p>
            <a:endParaRPr lang="en-US" sz="1600" dirty="0"/>
          </a:p>
          <a:p>
            <a:r>
              <a:rPr lang="en-US" sz="1600" dirty="0"/>
              <a:t>In addition, it must be </a:t>
            </a:r>
            <a:r>
              <a:rPr lang="en-US" sz="1600" b="1" dirty="0"/>
              <a:t>thoroughly documented</a:t>
            </a:r>
            <a:r>
              <a:rPr lang="en-US" sz="1600" dirty="0"/>
              <a:t> why substitution was not possible.</a:t>
            </a:r>
          </a:p>
          <a:p>
            <a:r>
              <a:rPr lang="en-US" sz="1600" b="1" dirty="0"/>
              <a:t>The documentation must include:</a:t>
            </a:r>
          </a:p>
          <a:p>
            <a:endParaRPr lang="en-US" sz="1600" dirty="0"/>
          </a:p>
          <a:p>
            <a:r>
              <a:rPr lang="en-US" sz="1600" dirty="0"/>
              <a:t>- The </a:t>
            </a:r>
            <a:r>
              <a:rPr lang="en-US" sz="1600" b="1" dirty="0"/>
              <a:t>individual risk assessment</a:t>
            </a:r>
            <a:r>
              <a:rPr lang="en-US" sz="1600" dirty="0"/>
              <a:t> for the CMR substance intended for substitution</a:t>
            </a:r>
          </a:p>
          <a:p>
            <a:r>
              <a:rPr lang="en-US" sz="1600" dirty="0"/>
              <a:t>- The </a:t>
            </a:r>
            <a:r>
              <a:rPr lang="en-US" sz="1600" b="1" dirty="0"/>
              <a:t>work procedures</a:t>
            </a:r>
            <a:r>
              <a:rPr lang="en-US" sz="1600" dirty="0"/>
              <a:t> involving the respective CMR substances</a:t>
            </a:r>
          </a:p>
          <a:p>
            <a:r>
              <a:rPr lang="en-US" sz="1600" dirty="0"/>
              <a:t>-</a:t>
            </a:r>
            <a:r>
              <a:rPr lang="en-US" sz="1600" b="1" dirty="0"/>
              <a:t> Comprehensive research</a:t>
            </a:r>
            <a:r>
              <a:rPr lang="en-US" sz="1600" dirty="0"/>
              <a:t> on possible alternative substances or methods, including justification for why substitution is not feasible in this specific case</a:t>
            </a:r>
          </a:p>
          <a:p>
            <a:endParaRPr lang="en-US" sz="1600" dirty="0"/>
          </a:p>
          <a:p>
            <a:r>
              <a:rPr lang="en-US" sz="1600" b="1" dirty="0"/>
              <a:t>The legal and technical basis for the minimization requirement</a:t>
            </a:r>
            <a:r>
              <a:rPr lang="en-US" sz="1600" dirty="0"/>
              <a:t> is defined in the following essential Technical Rules for Hazardous Substances (TRGS):</a:t>
            </a:r>
          </a:p>
          <a:p>
            <a:r>
              <a:rPr lang="en-US" sz="1600" b="1" dirty="0"/>
              <a:t>TRGS 400</a:t>
            </a:r>
            <a:r>
              <a:rPr lang="en-US" sz="1600" dirty="0"/>
              <a:t> – Risk Assessment</a:t>
            </a:r>
          </a:p>
          <a:p>
            <a:r>
              <a:rPr lang="en-US" sz="1600" b="1" dirty="0"/>
              <a:t>TRGS 500</a:t>
            </a:r>
            <a:r>
              <a:rPr lang="en-US" sz="1600" dirty="0"/>
              <a:t> – Protective Measures</a:t>
            </a:r>
          </a:p>
          <a:p>
            <a:r>
              <a:rPr lang="en-US" sz="1600" b="1" dirty="0"/>
              <a:t>TRGS 600</a:t>
            </a:r>
            <a:r>
              <a:rPr lang="en-US" sz="1600" dirty="0"/>
              <a:t> – Substitution</a:t>
            </a:r>
          </a:p>
        </p:txBody>
      </p:sp>
      <p:graphicFrame>
        <p:nvGraphicFramePr>
          <p:cNvPr id="7" name="Tabelle 6">
            <a:extLst>
              <a:ext uri="{FF2B5EF4-FFF2-40B4-BE49-F238E27FC236}">
                <a16:creationId xmlns:a16="http://schemas.microsoft.com/office/drawing/2014/main" id="{2C2C552A-B6AE-42F4-AE0C-FED2269030F6}"/>
              </a:ext>
            </a:extLst>
          </p:cNvPr>
          <p:cNvGraphicFramePr>
            <a:graphicFrameLocks noGrp="1"/>
          </p:cNvGraphicFramePr>
          <p:nvPr>
            <p:extLst>
              <p:ext uri="{D42A27DB-BD31-4B8C-83A1-F6EECF244321}">
                <p14:modId xmlns:p14="http://schemas.microsoft.com/office/powerpoint/2010/main" val="1393179148"/>
              </p:ext>
            </p:extLst>
          </p:nvPr>
        </p:nvGraphicFramePr>
        <p:xfrm>
          <a:off x="1737150" y="0"/>
          <a:ext cx="6520432" cy="655320"/>
        </p:xfrm>
        <a:graphic>
          <a:graphicData uri="http://schemas.openxmlformats.org/drawingml/2006/table">
            <a:tbl>
              <a:tblPr firstRow="1" bandRow="1">
                <a:tableStyleId>{5C22544A-7EE6-4342-B048-85BDC9FD1C3A}</a:tableStyleId>
              </a:tblPr>
              <a:tblGrid>
                <a:gridCol w="6520432">
                  <a:extLst>
                    <a:ext uri="{9D8B030D-6E8A-4147-A177-3AD203B41FA5}">
                      <a16:colId xmlns:a16="http://schemas.microsoft.com/office/drawing/2014/main" val="3820980980"/>
                    </a:ext>
                  </a:extLst>
                </a:gridCol>
              </a:tblGrid>
              <a:tr h="620626">
                <a:tc>
                  <a:txBody>
                    <a:bodyPr/>
                    <a:lstStyle/>
                    <a:p>
                      <a:pPr algn="ctr"/>
                      <a:r>
                        <a:rPr lang="en-US" sz="2400" dirty="0">
                          <a:solidFill>
                            <a:schemeClr val="tx1"/>
                          </a:solidFill>
                        </a:rPr>
                        <a:t>D-5. Handling of CMR Substances</a:t>
                      </a:r>
                      <a:endParaRPr lang="de-DE" sz="1300" b="1" dirty="0">
                        <a:solidFill>
                          <a:schemeClr val="tx1"/>
                        </a:solidFill>
                        <a:latin typeface="Arial" panose="020B0604020202020204" pitchFamily="34" charset="0"/>
                        <a:cs typeface="Arial" panose="020B0604020202020204" pitchFamily="34" charset="0"/>
                      </a:endParaRPr>
                    </a:p>
                    <a:p>
                      <a:pPr algn="ctr"/>
                      <a:endParaRPr lang="de-DE" sz="1300" b="1" dirty="0">
                        <a:solidFill>
                          <a:srgbClr val="99CCFF"/>
                        </a:solidFill>
                        <a:latin typeface="Arial" panose="020B0604020202020204" pitchFamily="34" charset="0"/>
                        <a:cs typeface="Arial" panose="020B0604020202020204" pitchFamily="34" charset="0"/>
                      </a:endParaRPr>
                    </a:p>
                  </a:txBody>
                  <a:tcPr>
                    <a:solidFill>
                      <a:srgbClr val="99CCFF"/>
                    </a:solidFill>
                  </a:tcPr>
                </a:tc>
                <a:extLst>
                  <a:ext uri="{0D108BD9-81ED-4DB2-BD59-A6C34878D82A}">
                    <a16:rowId xmlns:a16="http://schemas.microsoft.com/office/drawing/2014/main" val="2777990051"/>
                  </a:ext>
                </a:extLst>
              </a:tr>
            </a:tbl>
          </a:graphicData>
        </a:graphic>
      </p:graphicFrame>
    </p:spTree>
    <p:extLst>
      <p:ext uri="{BB962C8B-B14F-4D97-AF65-F5344CB8AC3E}">
        <p14:creationId xmlns:p14="http://schemas.microsoft.com/office/powerpoint/2010/main" val="1314897091"/>
      </p:ext>
    </p:extLst>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auto">
          <a:xfrm>
            <a:off x="202018" y="1676400"/>
            <a:ext cx="4061638" cy="5105400"/>
          </a:xfrm>
          <a:prstGeom prst="roundRect">
            <a:avLst>
              <a:gd name="adj" fmla="val 16667"/>
            </a:avLst>
          </a:prstGeom>
          <a:solidFill>
            <a:srgbClr val="CDE6FF"/>
          </a:solidFill>
          <a:ln w="9525">
            <a:solidFill>
              <a:schemeClr val="tx1"/>
            </a:solidFill>
            <a:round/>
            <a:headEnd/>
            <a:tailEnd/>
          </a:ln>
        </p:spPr>
        <p:txBody>
          <a:bodyPr wrap="none" anchor="ctr"/>
          <a:lstStyle/>
          <a:p>
            <a:pPr>
              <a:spcAft>
                <a:spcPct val="30000"/>
              </a:spcAft>
            </a:pPr>
            <a:endParaRPr lang="de-DE" dirty="0">
              <a:latin typeface="Garamond" pitchFamily="18" charset="0"/>
            </a:endParaRPr>
          </a:p>
        </p:txBody>
      </p:sp>
      <p:sp>
        <p:nvSpPr>
          <p:cNvPr id="3" name="Rechteck 2"/>
          <p:cNvSpPr/>
          <p:nvPr/>
        </p:nvSpPr>
        <p:spPr>
          <a:xfrm>
            <a:off x="308344" y="1822358"/>
            <a:ext cx="4572000" cy="1600438"/>
          </a:xfrm>
          <a:prstGeom prst="rect">
            <a:avLst/>
          </a:prstGeom>
        </p:spPr>
        <p:txBody>
          <a:bodyPr>
            <a:spAutoFit/>
          </a:bodyPr>
          <a:lstStyle/>
          <a:p>
            <a:pPr>
              <a:spcAft>
                <a:spcPct val="30000"/>
              </a:spcAft>
            </a:pPr>
            <a:r>
              <a:rPr lang="de-DE" sz="2000" b="1" dirty="0" err="1">
                <a:latin typeface="Arial" panose="020B0604020202020204" pitchFamily="34" charset="0"/>
              </a:rPr>
              <a:t>Stay</a:t>
            </a:r>
            <a:r>
              <a:rPr lang="de-DE" sz="2000" b="1" dirty="0">
                <a:latin typeface="Arial" panose="020B0604020202020204" pitchFamily="34" charset="0"/>
              </a:rPr>
              <a:t> </a:t>
            </a:r>
            <a:r>
              <a:rPr lang="de-DE" sz="2000" b="1" dirty="0" err="1">
                <a:latin typeface="Arial" panose="020B0604020202020204" pitchFamily="34" charset="0"/>
              </a:rPr>
              <a:t>calm</a:t>
            </a:r>
            <a:r>
              <a:rPr lang="de-DE" sz="2000" b="1" dirty="0">
                <a:latin typeface="Arial" panose="020B0604020202020204" pitchFamily="34" charset="0"/>
              </a:rPr>
              <a:t>:</a:t>
            </a:r>
          </a:p>
          <a:p>
            <a:pPr lvl="0" eaLnBrk="0" hangingPunct="0">
              <a:buFontTx/>
              <a:buChar char="•"/>
            </a:pPr>
            <a:r>
              <a:rPr lang="de-DE" altLang="de-DE" b="1" dirty="0" err="1">
                <a:latin typeface="Arial" panose="020B0604020202020204" pitchFamily="34" charset="0"/>
              </a:rPr>
              <a:t>Identify</a:t>
            </a:r>
            <a:r>
              <a:rPr lang="de-DE" altLang="de-DE" dirty="0">
                <a:latin typeface="Arial" panose="020B0604020202020204" pitchFamily="34" charset="0"/>
              </a:rPr>
              <a:t> </a:t>
            </a:r>
            <a:r>
              <a:rPr lang="de-DE" altLang="de-DE" dirty="0" err="1">
                <a:latin typeface="Arial" panose="020B0604020202020204" pitchFamily="34" charset="0"/>
              </a:rPr>
              <a:t>what</a:t>
            </a:r>
            <a:r>
              <a:rPr lang="de-DE" altLang="de-DE" dirty="0">
                <a:latin typeface="Arial" panose="020B0604020202020204" pitchFamily="34" charset="0"/>
              </a:rPr>
              <a:t> </a:t>
            </a:r>
            <a:r>
              <a:rPr lang="de-DE" altLang="de-DE" dirty="0" err="1">
                <a:latin typeface="Arial" panose="020B0604020202020204" pitchFamily="34" charset="0"/>
              </a:rPr>
              <a:t>has</a:t>
            </a:r>
            <a:r>
              <a:rPr lang="de-DE" altLang="de-DE" dirty="0">
                <a:latin typeface="Arial" panose="020B0604020202020204" pitchFamily="34" charset="0"/>
              </a:rPr>
              <a:t> </a:t>
            </a:r>
            <a:r>
              <a:rPr lang="de-DE" altLang="de-DE" dirty="0" err="1">
                <a:latin typeface="Arial" panose="020B0604020202020204" pitchFamily="34" charset="0"/>
              </a:rPr>
              <a:t>happened</a:t>
            </a:r>
            <a:endParaRPr lang="de-DE" altLang="de-DE" dirty="0">
              <a:latin typeface="Arial" panose="020B0604020202020204" pitchFamily="34" charset="0"/>
            </a:endParaRPr>
          </a:p>
          <a:p>
            <a:pPr lvl="0" eaLnBrk="0" hangingPunct="0">
              <a:buFontTx/>
              <a:buChar char="•"/>
            </a:pPr>
            <a:r>
              <a:rPr lang="de-DE" altLang="de-DE" b="1" dirty="0" err="1">
                <a:latin typeface="Arial" panose="020B0604020202020204" pitchFamily="34" charset="0"/>
              </a:rPr>
              <a:t>Assess</a:t>
            </a:r>
            <a:r>
              <a:rPr lang="de-DE" altLang="de-DE" dirty="0">
                <a:latin typeface="Arial" panose="020B0604020202020204" pitchFamily="34" charset="0"/>
              </a:rPr>
              <a:t> possible </a:t>
            </a:r>
            <a:r>
              <a:rPr lang="de-DE" altLang="de-DE" dirty="0" err="1">
                <a:latin typeface="Arial" panose="020B0604020202020204" pitchFamily="34" charset="0"/>
              </a:rPr>
              <a:t>dangers</a:t>
            </a:r>
            <a:endParaRPr lang="de-DE" altLang="de-DE" dirty="0">
              <a:latin typeface="Arial" panose="020B0604020202020204" pitchFamily="34" charset="0"/>
            </a:endParaRPr>
          </a:p>
          <a:p>
            <a:pPr lvl="0" eaLnBrk="0" hangingPunct="0">
              <a:buFontTx/>
              <a:buChar char="•"/>
            </a:pPr>
            <a:r>
              <a:rPr lang="de-DE" altLang="de-DE" b="1" dirty="0">
                <a:latin typeface="Arial" panose="020B0604020202020204" pitchFamily="34" charset="0"/>
              </a:rPr>
              <a:t>Act</a:t>
            </a:r>
            <a:r>
              <a:rPr lang="de-DE" altLang="de-DE" dirty="0">
                <a:latin typeface="Arial" panose="020B0604020202020204" pitchFamily="34" charset="0"/>
              </a:rPr>
              <a:t> </a:t>
            </a:r>
            <a:r>
              <a:rPr lang="de-DE" altLang="de-DE" dirty="0" err="1">
                <a:latin typeface="Arial" panose="020B0604020202020204" pitchFamily="34" charset="0"/>
              </a:rPr>
              <a:t>accordingly</a:t>
            </a:r>
            <a:endParaRPr lang="de-DE" altLang="de-DE" dirty="0">
              <a:latin typeface="Arial" panose="020B0604020202020204" pitchFamily="34" charset="0"/>
            </a:endParaRPr>
          </a:p>
          <a:p>
            <a:pPr>
              <a:spcAft>
                <a:spcPct val="30000"/>
              </a:spcAft>
            </a:pPr>
            <a:r>
              <a:rPr lang="de-DE" dirty="0">
                <a:latin typeface="Garamond" pitchFamily="18" charset="0"/>
              </a:rPr>
              <a:t>	</a:t>
            </a:r>
          </a:p>
        </p:txBody>
      </p:sp>
      <p:sp>
        <p:nvSpPr>
          <p:cNvPr id="4" name="Rechteck 3"/>
          <p:cNvSpPr/>
          <p:nvPr/>
        </p:nvSpPr>
        <p:spPr>
          <a:xfrm>
            <a:off x="308344" y="3429000"/>
            <a:ext cx="3673721" cy="2893100"/>
          </a:xfrm>
          <a:prstGeom prst="rect">
            <a:avLst/>
          </a:prstGeom>
        </p:spPr>
        <p:txBody>
          <a:bodyPr wrap="square">
            <a:spAutoFit/>
          </a:bodyPr>
          <a:lstStyle/>
          <a:p>
            <a:r>
              <a:rPr lang="en-US" sz="2000" b="1" dirty="0"/>
              <a:t>Actions:</a:t>
            </a:r>
            <a:endParaRPr lang="en-US" sz="2000" dirty="0"/>
          </a:p>
          <a:p>
            <a:pPr marL="285750" indent="-285750">
              <a:buFont typeface="Arial" panose="020B0604020202020204" pitchFamily="34" charset="0"/>
              <a:buChar char="•"/>
            </a:pPr>
            <a:r>
              <a:rPr lang="en-US" b="1" dirty="0"/>
              <a:t>Secure the accident site</a:t>
            </a:r>
            <a:r>
              <a:rPr lang="en-US" dirty="0"/>
              <a:t> (e.g., activate the emergency stop)</a:t>
            </a:r>
          </a:p>
          <a:p>
            <a:pPr marL="285750" indent="-285750">
              <a:buFont typeface="Arial" panose="020B0604020202020204" pitchFamily="34" charset="0"/>
              <a:buChar char="•"/>
            </a:pPr>
            <a:r>
              <a:rPr lang="en-US" b="1" dirty="0"/>
              <a:t>Move injured persons</a:t>
            </a:r>
            <a:r>
              <a:rPr lang="en-US" dirty="0"/>
              <a:t> out of the danger zone </a:t>
            </a:r>
            <a:r>
              <a:rPr lang="en-US" b="1" dirty="0"/>
              <a:t>only if it is safe to do so</a:t>
            </a:r>
            <a:endParaRPr lang="en-US" dirty="0"/>
          </a:p>
          <a:p>
            <a:pPr marL="285750" indent="-285750">
              <a:buFont typeface="Arial" panose="020B0604020202020204" pitchFamily="34" charset="0"/>
              <a:buChar char="•"/>
            </a:pPr>
            <a:r>
              <a:rPr lang="en-US" b="1" dirty="0"/>
              <a:t>Alert others</a:t>
            </a:r>
            <a:r>
              <a:rPr lang="en-US" dirty="0"/>
              <a:t> in the danger area</a:t>
            </a:r>
          </a:p>
          <a:p>
            <a:pPr marL="285750" indent="-285750">
              <a:buFont typeface="Arial" panose="020B0604020202020204" pitchFamily="34" charset="0"/>
              <a:buChar char="•"/>
            </a:pPr>
            <a:r>
              <a:rPr lang="en-US" b="1" dirty="0"/>
              <a:t>Provide first aid</a:t>
            </a:r>
            <a:endParaRPr lang="en-US" dirty="0"/>
          </a:p>
          <a:p>
            <a:pPr marL="285750" indent="-285750">
              <a:buFont typeface="Arial" panose="020B0604020202020204" pitchFamily="34" charset="0"/>
              <a:buChar char="•"/>
            </a:pPr>
            <a:r>
              <a:rPr lang="en-US" b="1" dirty="0"/>
              <a:t>Call emergency services: (0)112</a:t>
            </a:r>
            <a:endParaRPr lang="en-US" dirty="0"/>
          </a:p>
        </p:txBody>
      </p:sp>
      <p:sp>
        <p:nvSpPr>
          <p:cNvPr id="7" name="Rectangle 2"/>
          <p:cNvSpPr>
            <a:spLocks noChangeArrowheads="1"/>
          </p:cNvSpPr>
          <p:nvPr/>
        </p:nvSpPr>
        <p:spPr bwMode="auto">
          <a:xfrm>
            <a:off x="1796902" y="0"/>
            <a:ext cx="6166884" cy="650017"/>
          </a:xfrm>
          <a:prstGeom prst="rect">
            <a:avLst/>
          </a:prstGeom>
          <a:solidFill>
            <a:srgbClr val="99CCFF"/>
          </a:solidFill>
          <a:ln w="9525">
            <a:noFill/>
            <a:miter lim="800000"/>
            <a:headEnd/>
            <a:tailEnd/>
          </a:ln>
        </p:spPr>
        <p:txBody>
          <a:bodyPr wrap="none" anchor="ctr"/>
          <a:lstStyle/>
          <a:p>
            <a:pPr algn="ctr"/>
            <a:r>
              <a:rPr lang="de-DE" sz="2400" b="1" dirty="0"/>
              <a:t>E-1. Emergency </a:t>
            </a:r>
            <a:r>
              <a:rPr lang="de-DE" sz="2400" b="1" dirty="0" err="1"/>
              <a:t>Procedures</a:t>
            </a:r>
            <a:endParaRPr lang="de-DE" sz="2400" b="1" dirty="0"/>
          </a:p>
        </p:txBody>
      </p:sp>
      <p:pic>
        <p:nvPicPr>
          <p:cNvPr id="6" name="Grafik 5">
            <a:extLst>
              <a:ext uri="{FF2B5EF4-FFF2-40B4-BE49-F238E27FC236}">
                <a16:creationId xmlns:a16="http://schemas.microsoft.com/office/drawing/2014/main" id="{9E0855FF-392B-4DF2-BCAA-794335155C96}"/>
              </a:ext>
            </a:extLst>
          </p:cNvPr>
          <p:cNvPicPr>
            <a:picLocks noChangeAspect="1"/>
          </p:cNvPicPr>
          <p:nvPr/>
        </p:nvPicPr>
        <p:blipFill>
          <a:blip r:embed="rId2" cstate="print"/>
          <a:stretch>
            <a:fillRect/>
          </a:stretch>
        </p:blipFill>
        <p:spPr>
          <a:xfrm>
            <a:off x="4572000" y="1822358"/>
            <a:ext cx="4191585" cy="4563112"/>
          </a:xfrm>
          <a:prstGeom prst="rect">
            <a:avLst/>
          </a:prstGeom>
        </p:spPr>
      </p:pic>
      <p:sp>
        <p:nvSpPr>
          <p:cNvPr id="9" name="Textfeld 8">
            <a:extLst>
              <a:ext uri="{FF2B5EF4-FFF2-40B4-BE49-F238E27FC236}">
                <a16:creationId xmlns:a16="http://schemas.microsoft.com/office/drawing/2014/main" id="{A0056F3D-F71A-5AC7-B1F5-45FBDEB460D2}"/>
              </a:ext>
            </a:extLst>
          </p:cNvPr>
          <p:cNvSpPr txBox="1"/>
          <p:nvPr/>
        </p:nvSpPr>
        <p:spPr>
          <a:xfrm>
            <a:off x="5354328" y="1939101"/>
            <a:ext cx="3327556" cy="523220"/>
          </a:xfrm>
          <a:prstGeom prst="rect">
            <a:avLst/>
          </a:prstGeom>
          <a:solidFill>
            <a:srgbClr val="36AD46"/>
          </a:solidFill>
        </p:spPr>
        <p:txBody>
          <a:bodyPr wrap="square">
            <a:spAutoFit/>
          </a:bodyPr>
          <a:lstStyle/>
          <a:p>
            <a:r>
              <a:rPr lang="de-DE" sz="2800" dirty="0">
                <a:solidFill>
                  <a:schemeClr val="bg1"/>
                </a:solidFill>
              </a:rPr>
              <a:t>First Aid </a:t>
            </a:r>
            <a:r>
              <a:rPr lang="de-DE" sz="2800" dirty="0" err="1">
                <a:solidFill>
                  <a:schemeClr val="bg1"/>
                </a:solidFill>
              </a:rPr>
              <a:t>Facilities</a:t>
            </a:r>
            <a:endParaRPr lang="de-DE" sz="2800" dirty="0">
              <a:solidFill>
                <a:schemeClr val="bg1"/>
              </a:solidFill>
            </a:endParaRPr>
          </a:p>
        </p:txBody>
      </p:sp>
      <p:sp>
        <p:nvSpPr>
          <p:cNvPr id="10" name="Rectangle 2">
            <a:extLst>
              <a:ext uri="{FF2B5EF4-FFF2-40B4-BE49-F238E27FC236}">
                <a16:creationId xmlns:a16="http://schemas.microsoft.com/office/drawing/2014/main" id="{233DE4BE-BE16-7A79-6437-A1230B33C517}"/>
              </a:ext>
            </a:extLst>
          </p:cNvPr>
          <p:cNvSpPr>
            <a:spLocks noChangeArrowheads="1"/>
          </p:cNvSpPr>
          <p:nvPr/>
        </p:nvSpPr>
        <p:spPr bwMode="auto">
          <a:xfrm>
            <a:off x="4698310" y="2549568"/>
            <a:ext cx="3983574" cy="338554"/>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de-DE" altLang="de-DE" sz="1600" b="1" i="0" u="none" strike="noStrike" cap="none" normalizeH="0" baseline="0" dirty="0">
                <a:ln>
                  <a:noFill/>
                </a:ln>
                <a:solidFill>
                  <a:schemeClr val="tx1"/>
                </a:solidFill>
                <a:effectLst/>
                <a:latin typeface="Arial" panose="020B0604020202020204" pitchFamily="34" charset="0"/>
              </a:rPr>
              <a:t>First </a:t>
            </a:r>
            <a:r>
              <a:rPr kumimoji="0" lang="de-DE" altLang="de-DE" sz="1600" b="1" i="0" u="none" strike="noStrike" cap="none" normalizeH="0" baseline="0" dirty="0" err="1">
                <a:ln>
                  <a:noFill/>
                </a:ln>
                <a:solidFill>
                  <a:schemeClr val="tx1"/>
                </a:solidFill>
                <a:effectLst/>
                <a:latin typeface="Arial" panose="020B0604020202020204" pitchFamily="34" charset="0"/>
              </a:rPr>
              <a:t>aid</a:t>
            </a:r>
            <a:r>
              <a:rPr kumimoji="0" lang="de-DE" altLang="de-DE" sz="1600" b="1" i="0" u="none" strike="noStrike" cap="none" normalizeH="0" baseline="0" dirty="0">
                <a:ln>
                  <a:noFill/>
                </a:ln>
                <a:solidFill>
                  <a:schemeClr val="tx1"/>
                </a:solidFill>
                <a:effectLst/>
                <a:latin typeface="Arial" panose="020B0604020202020204" pitchFamily="34" charset="0"/>
              </a:rPr>
              <a:t> </a:t>
            </a:r>
            <a:r>
              <a:rPr kumimoji="0" lang="de-DE" altLang="de-DE" sz="1600" b="1" i="0" u="none" strike="noStrike" cap="none" normalizeH="0" baseline="0" dirty="0" err="1">
                <a:ln>
                  <a:noFill/>
                </a:ln>
                <a:solidFill>
                  <a:schemeClr val="tx1"/>
                </a:solidFill>
                <a:effectLst/>
                <a:latin typeface="Arial" panose="020B0604020202020204" pitchFamily="34" charset="0"/>
              </a:rPr>
              <a:t>kits</a:t>
            </a:r>
            <a:r>
              <a:rPr kumimoji="0" lang="de-DE" altLang="de-DE" sz="1600" b="1" i="0" u="none" strike="noStrike" cap="none" normalizeH="0" baseline="0" dirty="0">
                <a:ln>
                  <a:noFill/>
                </a:ln>
                <a:solidFill>
                  <a:schemeClr val="tx1"/>
                </a:solidFill>
                <a:effectLst/>
                <a:latin typeface="Arial" panose="020B0604020202020204" pitchFamily="34" charset="0"/>
              </a:rPr>
              <a:t> on </a:t>
            </a:r>
            <a:r>
              <a:rPr kumimoji="0" lang="de-DE" altLang="de-DE" sz="1600" b="1" i="0" u="none" strike="noStrike" cap="none" normalizeH="0" baseline="0" dirty="0" err="1">
                <a:ln>
                  <a:noFill/>
                </a:ln>
                <a:solidFill>
                  <a:schemeClr val="tx1"/>
                </a:solidFill>
                <a:effectLst/>
                <a:latin typeface="Arial" panose="020B0604020202020204" pitchFamily="34" charset="0"/>
              </a:rPr>
              <a:t>each</a:t>
            </a:r>
            <a:r>
              <a:rPr kumimoji="0" lang="de-DE" altLang="de-DE" sz="1600" b="1" i="0" u="none" strike="noStrike" cap="none" normalizeH="0" baseline="0" dirty="0">
                <a:ln>
                  <a:noFill/>
                </a:ln>
                <a:solidFill>
                  <a:schemeClr val="tx1"/>
                </a:solidFill>
                <a:effectLst/>
                <a:latin typeface="Arial" panose="020B0604020202020204" pitchFamily="34" charset="0"/>
              </a:rPr>
              <a:t> </a:t>
            </a:r>
            <a:r>
              <a:rPr kumimoji="0" lang="de-DE" altLang="de-DE" sz="1600" b="1" i="0" u="none" strike="noStrike" cap="none" normalizeH="0" baseline="0" dirty="0" err="1">
                <a:ln>
                  <a:noFill/>
                </a:ln>
                <a:solidFill>
                  <a:schemeClr val="tx1"/>
                </a:solidFill>
                <a:effectLst/>
                <a:latin typeface="Arial" panose="020B0604020202020204" pitchFamily="34" charset="0"/>
              </a:rPr>
              <a:t>floor</a:t>
            </a: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93AF6625-486C-3AC2-71E6-2914B0B3C595}"/>
              </a:ext>
            </a:extLst>
          </p:cNvPr>
          <p:cNvSpPr>
            <a:spLocks noChangeArrowheads="1"/>
          </p:cNvSpPr>
          <p:nvPr/>
        </p:nvSpPr>
        <p:spPr bwMode="auto">
          <a:xfrm>
            <a:off x="4857902" y="3765360"/>
            <a:ext cx="3619779" cy="338554"/>
          </a:xfrm>
          <a:prstGeom prst="rect">
            <a:avLst/>
          </a:prstGeom>
          <a:solidFill>
            <a:srgbClr val="36AD46"/>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de-DE" altLang="de-DE" sz="1600" i="0" u="none" strike="noStrike" cap="none" normalizeH="0" baseline="0" dirty="0">
                <a:ln>
                  <a:noFill/>
                </a:ln>
                <a:solidFill>
                  <a:schemeClr val="bg1"/>
                </a:solidFill>
                <a:effectLst/>
                <a:latin typeface="Arial" panose="020B0604020202020204" pitchFamily="34" charset="0"/>
              </a:rPr>
              <a:t>First </a:t>
            </a:r>
            <a:r>
              <a:rPr kumimoji="0" lang="de-DE" altLang="de-DE" sz="1600" i="0" u="none" strike="noStrike" cap="none" normalizeH="0" baseline="0" dirty="0" err="1">
                <a:ln>
                  <a:noFill/>
                </a:ln>
                <a:solidFill>
                  <a:schemeClr val="bg1"/>
                </a:solidFill>
                <a:effectLst/>
                <a:latin typeface="Arial" panose="020B0604020202020204" pitchFamily="34" charset="0"/>
              </a:rPr>
              <a:t>aiders</a:t>
            </a:r>
            <a:endParaRPr kumimoji="0" lang="de-DE" altLang="de-DE" sz="1600" i="0" u="none" strike="noStrike" cap="none" normalizeH="0" baseline="0" dirty="0">
              <a:ln>
                <a:noFill/>
              </a:ln>
              <a:solidFill>
                <a:schemeClr val="bg1"/>
              </a:solidFill>
              <a:effectLst/>
              <a:latin typeface="Arial" panose="020B0604020202020204" pitchFamily="34" charset="0"/>
            </a:endParaRPr>
          </a:p>
        </p:txBody>
      </p:sp>
      <p:sp>
        <p:nvSpPr>
          <p:cNvPr id="12" name="Rectangle 2">
            <a:extLst>
              <a:ext uri="{FF2B5EF4-FFF2-40B4-BE49-F238E27FC236}">
                <a16:creationId xmlns:a16="http://schemas.microsoft.com/office/drawing/2014/main" id="{5ABD7A11-BE6F-034F-FFBF-77FECDB0F95A}"/>
              </a:ext>
            </a:extLst>
          </p:cNvPr>
          <p:cNvSpPr>
            <a:spLocks noChangeArrowheads="1"/>
          </p:cNvSpPr>
          <p:nvPr/>
        </p:nvSpPr>
        <p:spPr bwMode="auto">
          <a:xfrm>
            <a:off x="4789327" y="2975369"/>
            <a:ext cx="3619779" cy="338554"/>
          </a:xfrm>
          <a:prstGeom prst="rect">
            <a:avLst/>
          </a:prstGeom>
          <a:solidFill>
            <a:srgbClr val="36AD46"/>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de-DE" altLang="de-DE" sz="1600" i="0" u="none" strike="noStrike" cap="none" normalizeH="0" baseline="0" dirty="0">
                <a:ln>
                  <a:noFill/>
                </a:ln>
                <a:solidFill>
                  <a:schemeClr val="bg1"/>
                </a:solidFill>
                <a:effectLst/>
                <a:latin typeface="Arial" panose="020B0604020202020204" pitchFamily="34" charset="0"/>
              </a:rPr>
              <a:t>Contact </a:t>
            </a:r>
            <a:r>
              <a:rPr kumimoji="0" lang="de-DE" altLang="de-DE" sz="1600" i="0" u="none" strike="noStrike" cap="none" normalizeH="0" baseline="0" dirty="0" err="1">
                <a:ln>
                  <a:noFill/>
                </a:ln>
                <a:solidFill>
                  <a:schemeClr val="bg1"/>
                </a:solidFill>
                <a:effectLst/>
                <a:latin typeface="Arial" panose="020B0604020202020204" pitchFamily="34" charset="0"/>
              </a:rPr>
              <a:t>person</a:t>
            </a:r>
            <a:endParaRPr kumimoji="0" lang="de-DE" altLang="de-DE" sz="1600" i="0" u="none" strike="noStrike" cap="none" normalizeH="0" baseline="0" dirty="0">
              <a:ln>
                <a:noFill/>
              </a:ln>
              <a:solidFill>
                <a:schemeClr val="bg1"/>
              </a:solidFill>
              <a:effectLst/>
              <a:latin typeface="Arial" panose="020B0604020202020204" pitchFamily="34" charset="0"/>
            </a:endParaRPr>
          </a:p>
        </p:txBody>
      </p:sp>
    </p:spTree>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DC2AA0-769B-CBF5-3D58-92BCB9D61374}"/>
              </a:ext>
            </a:extLst>
          </p:cNvPr>
          <p:cNvPicPr>
            <a:picLocks noChangeAspect="1" noChangeArrowheads="1"/>
          </p:cNvPicPr>
          <p:nvPr/>
        </p:nvPicPr>
        <p:blipFill>
          <a:blip r:embed="rId3" cstate="print"/>
          <a:srcRect/>
          <a:stretch>
            <a:fillRect/>
          </a:stretch>
        </p:blipFill>
        <p:spPr bwMode="auto">
          <a:xfrm>
            <a:off x="106813" y="1539585"/>
            <a:ext cx="2880000" cy="4782557"/>
          </a:xfrm>
          <a:prstGeom prst="rect">
            <a:avLst/>
          </a:prstGeom>
          <a:noFill/>
          <a:ln w="9525">
            <a:noFill/>
            <a:miter lim="800000"/>
            <a:headEnd/>
            <a:tailEnd/>
          </a:ln>
        </p:spPr>
      </p:pic>
      <p:pic>
        <p:nvPicPr>
          <p:cNvPr id="3" name="Picture 3">
            <a:extLst>
              <a:ext uri="{FF2B5EF4-FFF2-40B4-BE49-F238E27FC236}">
                <a16:creationId xmlns:a16="http://schemas.microsoft.com/office/drawing/2014/main" id="{61E6F7F5-6426-7451-AD39-AA05ABA99B8F}"/>
              </a:ext>
            </a:extLst>
          </p:cNvPr>
          <p:cNvPicPr>
            <a:picLocks noChangeAspect="1" noChangeArrowheads="1"/>
          </p:cNvPicPr>
          <p:nvPr/>
        </p:nvPicPr>
        <p:blipFill>
          <a:blip r:embed="rId4" cstate="print"/>
          <a:srcRect/>
          <a:stretch>
            <a:fillRect/>
          </a:stretch>
        </p:blipFill>
        <p:spPr bwMode="auto">
          <a:xfrm>
            <a:off x="3047381" y="1539585"/>
            <a:ext cx="3246764" cy="4680000"/>
          </a:xfrm>
          <a:prstGeom prst="rect">
            <a:avLst/>
          </a:prstGeom>
          <a:noFill/>
          <a:ln w="9525">
            <a:noFill/>
            <a:miter lim="800000"/>
            <a:headEnd/>
            <a:tailEnd/>
          </a:ln>
        </p:spPr>
      </p:pic>
      <p:pic>
        <p:nvPicPr>
          <p:cNvPr id="4" name="Picture 2">
            <a:extLst>
              <a:ext uri="{FF2B5EF4-FFF2-40B4-BE49-F238E27FC236}">
                <a16:creationId xmlns:a16="http://schemas.microsoft.com/office/drawing/2014/main" id="{93B3C83F-AFDF-8AEF-56D0-34C4F788D268}"/>
              </a:ext>
            </a:extLst>
          </p:cNvPr>
          <p:cNvPicPr>
            <a:picLocks noChangeAspect="1" noChangeArrowheads="1"/>
          </p:cNvPicPr>
          <p:nvPr/>
        </p:nvPicPr>
        <p:blipFill>
          <a:blip r:embed="rId5" cstate="print"/>
          <a:srcRect/>
          <a:stretch>
            <a:fillRect/>
          </a:stretch>
        </p:blipFill>
        <p:spPr bwMode="auto">
          <a:xfrm>
            <a:off x="6153522" y="1539585"/>
            <a:ext cx="2990478" cy="4680000"/>
          </a:xfrm>
          <a:prstGeom prst="rect">
            <a:avLst/>
          </a:prstGeom>
          <a:noFill/>
          <a:ln w="9525">
            <a:noFill/>
            <a:miter lim="800000"/>
            <a:headEnd/>
            <a:tailEnd/>
          </a:ln>
        </p:spPr>
      </p:pic>
      <p:sp>
        <p:nvSpPr>
          <p:cNvPr id="6" name="Textfeld 5">
            <a:extLst>
              <a:ext uri="{FF2B5EF4-FFF2-40B4-BE49-F238E27FC236}">
                <a16:creationId xmlns:a16="http://schemas.microsoft.com/office/drawing/2014/main" id="{08EA4380-A817-AC61-A9CE-BDA473C769E8}"/>
              </a:ext>
            </a:extLst>
          </p:cNvPr>
          <p:cNvSpPr txBox="1"/>
          <p:nvPr/>
        </p:nvSpPr>
        <p:spPr>
          <a:xfrm>
            <a:off x="1546812" y="535858"/>
            <a:ext cx="5746956" cy="1508105"/>
          </a:xfrm>
          <a:prstGeom prst="rect">
            <a:avLst/>
          </a:prstGeom>
          <a:noFill/>
        </p:spPr>
        <p:txBody>
          <a:bodyPr wrap="square">
            <a:spAutoFit/>
          </a:bodyPr>
          <a:lstStyle/>
          <a:p>
            <a:pPr lvl="0" algn="ctr"/>
            <a:r>
              <a:rPr lang="en-US" sz="3600" b="1" dirty="0"/>
              <a:t>Laboratory </a:t>
            </a:r>
            <a:r>
              <a:rPr lang="de-DE" altLang="de-DE" sz="3600" b="1" dirty="0" err="1">
                <a:latin typeface="Arial" panose="020B0604020202020204" pitchFamily="34" charset="0"/>
              </a:rPr>
              <a:t>Structure</a:t>
            </a:r>
            <a:endParaRPr lang="en-US" sz="3600" b="1" dirty="0"/>
          </a:p>
          <a:p>
            <a:pPr algn="ctr"/>
            <a:r>
              <a:rPr lang="en-US" dirty="0"/>
              <a:t>Red-outlined area is the S1 area.</a:t>
            </a:r>
          </a:p>
          <a:p>
            <a:pPr lvl="0" algn="ctr"/>
            <a:endParaRPr lang="de-DE" sz="3600" dirty="0">
              <a:latin typeface="Times New Roman" pitchFamily="18" charset="0"/>
              <a:cs typeface="Times New Roman" pitchFamily="18" charset="0"/>
            </a:endParaRPr>
          </a:p>
        </p:txBody>
      </p:sp>
      <p:sp>
        <p:nvSpPr>
          <p:cNvPr id="8" name="Textfeld 7">
            <a:extLst>
              <a:ext uri="{FF2B5EF4-FFF2-40B4-BE49-F238E27FC236}">
                <a16:creationId xmlns:a16="http://schemas.microsoft.com/office/drawing/2014/main" id="{63C27030-3F72-E412-1ED6-8F96990D7820}"/>
              </a:ext>
            </a:extLst>
          </p:cNvPr>
          <p:cNvSpPr txBox="1"/>
          <p:nvPr/>
        </p:nvSpPr>
        <p:spPr>
          <a:xfrm>
            <a:off x="415432" y="6139317"/>
            <a:ext cx="2262761" cy="461665"/>
          </a:xfrm>
          <a:prstGeom prst="rect">
            <a:avLst/>
          </a:prstGeom>
          <a:noFill/>
        </p:spPr>
        <p:txBody>
          <a:bodyPr wrap="square">
            <a:spAutoFit/>
          </a:bodyPr>
          <a:lstStyle/>
          <a:p>
            <a:pPr lvl="0"/>
            <a:r>
              <a:rPr lang="en-US" sz="2400" dirty="0">
                <a:latin typeface="Arial" panose="020B0604020202020204" pitchFamily="34" charset="0"/>
                <a:cs typeface="Arial" panose="020B0604020202020204" pitchFamily="34" charset="0"/>
              </a:rPr>
              <a:t>Upper floor</a:t>
            </a:r>
            <a:endParaRPr lang="de-DE" sz="2400"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69B5606B-C553-BB98-0A9F-6D858205824E}"/>
              </a:ext>
            </a:extLst>
          </p:cNvPr>
          <p:cNvSpPr txBox="1"/>
          <p:nvPr/>
        </p:nvSpPr>
        <p:spPr>
          <a:xfrm>
            <a:off x="3438787" y="6139562"/>
            <a:ext cx="2381910" cy="461665"/>
          </a:xfrm>
          <a:prstGeom prst="rect">
            <a:avLst/>
          </a:prstGeom>
          <a:noFill/>
        </p:spPr>
        <p:txBody>
          <a:bodyPr wrap="square">
            <a:spAutoFit/>
          </a:bodyPr>
          <a:lstStyle/>
          <a:p>
            <a:pPr lvl="0"/>
            <a:r>
              <a:rPr lang="en-US" sz="2400" dirty="0">
                <a:latin typeface="Arial" panose="020B0604020202020204" pitchFamily="34" charset="0"/>
                <a:cs typeface="Arial" panose="020B0604020202020204" pitchFamily="34" charset="0"/>
              </a:rPr>
              <a:t>Ground floor</a:t>
            </a:r>
            <a:endParaRPr lang="de-DE" sz="24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2875AA6E-2639-89C3-5A91-C9467A9E4D5B}"/>
              </a:ext>
            </a:extLst>
          </p:cNvPr>
          <p:cNvSpPr txBox="1"/>
          <p:nvPr/>
        </p:nvSpPr>
        <p:spPr>
          <a:xfrm>
            <a:off x="6272671" y="6139317"/>
            <a:ext cx="2744607" cy="461665"/>
          </a:xfrm>
          <a:prstGeom prst="rect">
            <a:avLst/>
          </a:prstGeom>
          <a:noFill/>
        </p:spPr>
        <p:txBody>
          <a:bodyPr wrap="square">
            <a:spAutoFit/>
          </a:bodyPr>
          <a:lstStyle/>
          <a:p>
            <a:pPr lvl="0"/>
            <a:r>
              <a:rPr lang="en-US" sz="2400" dirty="0">
                <a:latin typeface="Arial" panose="020B0604020202020204" pitchFamily="34" charset="0"/>
                <a:cs typeface="Arial" panose="020B0604020202020204" pitchFamily="34" charset="0"/>
              </a:rPr>
              <a:t>Basement floor</a:t>
            </a:r>
            <a:endParaRPr lang="de-DE" sz="2400" dirty="0">
              <a:latin typeface="Arial" panose="020B0604020202020204" pitchFamily="34" charset="0"/>
              <a:cs typeface="Arial" panose="020B0604020202020204" pitchFamily="34" charset="0"/>
            </a:endParaRPr>
          </a:p>
        </p:txBody>
      </p:sp>
      <p:sp>
        <p:nvSpPr>
          <p:cNvPr id="5" name="Foliennummernplatzhalter 1">
            <a:extLst>
              <a:ext uri="{FF2B5EF4-FFF2-40B4-BE49-F238E27FC236}">
                <a16:creationId xmlns:a16="http://schemas.microsoft.com/office/drawing/2014/main" id="{BA248511-1766-A25B-F655-F013A7AD931E}"/>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3</a:t>
            </a:fld>
            <a:endParaRPr lang="de-DE" dirty="0"/>
          </a:p>
        </p:txBody>
      </p:sp>
    </p:spTree>
    <p:extLst>
      <p:ext uri="{BB962C8B-B14F-4D97-AF65-F5344CB8AC3E}">
        <p14:creationId xmlns:p14="http://schemas.microsoft.com/office/powerpoint/2010/main" val="2903849710"/>
      </p:ext>
    </p:extLst>
  </p:cSld>
  <p:clrMapOvr>
    <a:masterClrMapping/>
  </p:clrMapOvr>
  <p:transition spd="med">
    <p:diamond/>
  </p:transition>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069682" y="0"/>
            <a:ext cx="5004635" cy="949325"/>
          </a:xfrm>
          <a:prstGeom prst="rect">
            <a:avLst/>
          </a:prstGeom>
          <a:solidFill>
            <a:srgbClr val="99CCFF"/>
          </a:solidFill>
          <a:ln w="9525">
            <a:noFill/>
            <a:miter lim="800000"/>
            <a:headEnd/>
            <a:tailEnd/>
          </a:ln>
        </p:spPr>
        <p:txBody>
          <a:bodyPr wrap="none" anchor="ctr"/>
          <a:lstStyle/>
          <a:p>
            <a:pPr algn="ctr" eaLnBrk="0" hangingPunct="0"/>
            <a:r>
              <a:rPr lang="de-DE" sz="2400" b="1" dirty="0">
                <a:latin typeface="Arial" pitchFamily="34" charset="0"/>
                <a:cs typeface="Arial" pitchFamily="34" charset="0"/>
              </a:rPr>
              <a:t>E-2. </a:t>
            </a:r>
            <a:r>
              <a:rPr lang="de-DE" sz="2400" b="1" dirty="0"/>
              <a:t>Emergency </a:t>
            </a:r>
            <a:r>
              <a:rPr lang="de-DE" sz="2400" b="1" dirty="0" err="1"/>
              <a:t>Procedures</a:t>
            </a:r>
            <a:endParaRPr lang="de-DE" sz="2400" b="1" dirty="0"/>
          </a:p>
          <a:p>
            <a:pPr algn="ctr" eaLnBrk="0" hangingPunct="0"/>
            <a:r>
              <a:rPr lang="de-DE" sz="2000" dirty="0" err="1">
                <a:latin typeface="Arial" pitchFamily="34" charset="0"/>
                <a:cs typeface="Arial" pitchFamily="34" charset="0"/>
              </a:rPr>
              <a:t>Safety</a:t>
            </a:r>
            <a:r>
              <a:rPr lang="de-DE" sz="2000" dirty="0">
                <a:latin typeface="Arial" pitchFamily="34" charset="0"/>
                <a:cs typeface="Arial" pitchFamily="34" charset="0"/>
              </a:rPr>
              <a:t> </a:t>
            </a:r>
            <a:r>
              <a:rPr lang="de-DE" sz="2000" dirty="0" err="1">
                <a:latin typeface="Arial" pitchFamily="34" charset="0"/>
                <a:cs typeface="Arial" pitchFamily="34" charset="0"/>
              </a:rPr>
              <a:t>facilities</a:t>
            </a:r>
            <a:endParaRPr lang="de-DE" sz="2000" dirty="0">
              <a:latin typeface="Arial" pitchFamily="34" charset="0"/>
              <a:cs typeface="Arial" pitchFamily="34" charset="0"/>
            </a:endParaRPr>
          </a:p>
        </p:txBody>
      </p:sp>
      <p:sp>
        <p:nvSpPr>
          <p:cNvPr id="23555" name="Rectangle 4"/>
          <p:cNvSpPr>
            <a:spLocks noChangeArrowheads="1"/>
          </p:cNvSpPr>
          <p:nvPr/>
        </p:nvSpPr>
        <p:spPr bwMode="auto">
          <a:xfrm>
            <a:off x="7380288" y="0"/>
            <a:ext cx="1763712" cy="1446028"/>
          </a:xfrm>
          <a:prstGeom prst="rect">
            <a:avLst/>
          </a:prstGeom>
          <a:solidFill>
            <a:srgbClr val="0054A8"/>
          </a:solidFill>
          <a:ln w="9525">
            <a:noFill/>
            <a:miter lim="800000"/>
            <a:headEnd/>
            <a:tailEnd/>
          </a:ln>
        </p:spPr>
        <p:txBody>
          <a:bodyPr wrap="none" anchor="ctr"/>
          <a:lstStyle/>
          <a:p>
            <a:endParaRPr lang="de-DE"/>
          </a:p>
        </p:txBody>
      </p:sp>
      <p:pic>
        <p:nvPicPr>
          <p:cNvPr id="23556" name="Picture 9" descr="04"/>
          <p:cNvPicPr>
            <a:picLocks noChangeAspect="1" noChangeArrowheads="1"/>
          </p:cNvPicPr>
          <p:nvPr/>
        </p:nvPicPr>
        <p:blipFill>
          <a:blip r:embed="rId2" cstate="print"/>
          <a:srcRect/>
          <a:stretch>
            <a:fillRect/>
          </a:stretch>
        </p:blipFill>
        <p:spPr bwMode="auto">
          <a:xfrm>
            <a:off x="7627938" y="403225"/>
            <a:ext cx="1304925" cy="809625"/>
          </a:xfrm>
          <a:prstGeom prst="rect">
            <a:avLst/>
          </a:prstGeom>
          <a:noFill/>
          <a:ln w="9525">
            <a:noFill/>
            <a:miter lim="800000"/>
            <a:headEnd/>
            <a:tailEnd/>
          </a:ln>
        </p:spPr>
      </p:pic>
      <p:grpSp>
        <p:nvGrpSpPr>
          <p:cNvPr id="2" name="Gruppieren 1">
            <a:extLst>
              <a:ext uri="{FF2B5EF4-FFF2-40B4-BE49-F238E27FC236}">
                <a16:creationId xmlns:a16="http://schemas.microsoft.com/office/drawing/2014/main" id="{AF8DE241-48CF-6899-B25B-F1921D6EDED2}"/>
              </a:ext>
            </a:extLst>
          </p:cNvPr>
          <p:cNvGrpSpPr/>
          <p:nvPr/>
        </p:nvGrpSpPr>
        <p:grpSpPr>
          <a:xfrm>
            <a:off x="529404" y="1534448"/>
            <a:ext cx="7513882" cy="5102225"/>
            <a:chOff x="47624" y="1635125"/>
            <a:chExt cx="7513882" cy="5102225"/>
          </a:xfrm>
        </p:grpSpPr>
        <p:sp>
          <p:nvSpPr>
            <p:cNvPr id="23557" name="AutoShape 39"/>
            <p:cNvSpPr>
              <a:spLocks noChangeArrowheads="1"/>
            </p:cNvSpPr>
            <p:nvPr/>
          </p:nvSpPr>
          <p:spPr bwMode="auto">
            <a:xfrm>
              <a:off x="47624" y="1635125"/>
              <a:ext cx="7513881" cy="5102225"/>
            </a:xfrm>
            <a:prstGeom prst="roundRect">
              <a:avLst>
                <a:gd name="adj" fmla="val 16667"/>
              </a:avLst>
            </a:prstGeom>
            <a:solidFill>
              <a:srgbClr val="CDE6FF"/>
            </a:solidFill>
            <a:ln w="9525">
              <a:solidFill>
                <a:schemeClr val="tx1"/>
              </a:solidFill>
              <a:round/>
              <a:headEnd/>
              <a:tailEnd/>
            </a:ln>
          </p:spPr>
          <p:txBody>
            <a:bodyPr wrap="none" anchor="ctr"/>
            <a:lstStyle/>
            <a:p>
              <a:endParaRPr lang="de-DE" sz="1600" b="1">
                <a:latin typeface="Arial" panose="020B0604020202020204" pitchFamily="34" charset="0"/>
                <a:cs typeface="Arial" panose="020B0604020202020204" pitchFamily="34" charset="0"/>
              </a:endParaRPr>
            </a:p>
          </p:txBody>
        </p:sp>
        <p:pic>
          <p:nvPicPr>
            <p:cNvPr id="23558" name="Picture 22" descr="01"/>
            <p:cNvPicPr>
              <a:picLocks noChangeAspect="1" noChangeArrowheads="1"/>
            </p:cNvPicPr>
            <p:nvPr/>
          </p:nvPicPr>
          <p:blipFill>
            <a:blip r:embed="rId3" cstate="print"/>
            <a:srcRect/>
            <a:stretch>
              <a:fillRect/>
            </a:stretch>
          </p:blipFill>
          <p:spPr bwMode="auto">
            <a:xfrm>
              <a:off x="307975" y="2698750"/>
              <a:ext cx="866775" cy="819150"/>
            </a:xfrm>
            <a:prstGeom prst="rect">
              <a:avLst/>
            </a:prstGeom>
            <a:noFill/>
            <a:ln w="9525">
              <a:noFill/>
              <a:miter lim="800000"/>
              <a:headEnd/>
              <a:tailEnd/>
            </a:ln>
          </p:spPr>
        </p:pic>
        <p:pic>
          <p:nvPicPr>
            <p:cNvPr id="23559" name="Picture 23" descr="02"/>
            <p:cNvPicPr>
              <a:picLocks noChangeAspect="1" noChangeArrowheads="1"/>
            </p:cNvPicPr>
            <p:nvPr/>
          </p:nvPicPr>
          <p:blipFill>
            <a:blip r:embed="rId4" cstate="print"/>
            <a:srcRect/>
            <a:stretch>
              <a:fillRect/>
            </a:stretch>
          </p:blipFill>
          <p:spPr bwMode="auto">
            <a:xfrm>
              <a:off x="4418013" y="1868488"/>
              <a:ext cx="838200" cy="838200"/>
            </a:xfrm>
            <a:prstGeom prst="rect">
              <a:avLst/>
            </a:prstGeom>
            <a:noFill/>
            <a:ln w="9525">
              <a:noFill/>
              <a:miter lim="800000"/>
              <a:headEnd/>
              <a:tailEnd/>
            </a:ln>
          </p:spPr>
        </p:pic>
        <p:pic>
          <p:nvPicPr>
            <p:cNvPr id="23560" name="Picture 24" descr="07"/>
            <p:cNvPicPr>
              <a:picLocks noChangeAspect="1" noChangeArrowheads="1"/>
            </p:cNvPicPr>
            <p:nvPr/>
          </p:nvPicPr>
          <p:blipFill>
            <a:blip r:embed="rId5" cstate="print"/>
            <a:srcRect/>
            <a:stretch>
              <a:fillRect/>
            </a:stretch>
          </p:blipFill>
          <p:spPr bwMode="auto">
            <a:xfrm>
              <a:off x="341313" y="1855788"/>
              <a:ext cx="819150" cy="800100"/>
            </a:xfrm>
            <a:prstGeom prst="rect">
              <a:avLst/>
            </a:prstGeom>
            <a:noFill/>
            <a:ln w="9525">
              <a:noFill/>
              <a:miter lim="800000"/>
              <a:headEnd/>
              <a:tailEnd/>
            </a:ln>
          </p:spPr>
        </p:pic>
        <p:pic>
          <p:nvPicPr>
            <p:cNvPr id="23561" name="Picture 25" descr="08"/>
            <p:cNvPicPr>
              <a:picLocks noChangeAspect="1" noChangeArrowheads="1"/>
            </p:cNvPicPr>
            <p:nvPr/>
          </p:nvPicPr>
          <p:blipFill>
            <a:blip r:embed="rId6" cstate="print"/>
            <a:srcRect/>
            <a:stretch>
              <a:fillRect/>
            </a:stretch>
          </p:blipFill>
          <p:spPr bwMode="auto">
            <a:xfrm>
              <a:off x="358775" y="3622675"/>
              <a:ext cx="809625" cy="800100"/>
            </a:xfrm>
            <a:prstGeom prst="rect">
              <a:avLst/>
            </a:prstGeom>
            <a:noFill/>
            <a:ln w="9525">
              <a:noFill/>
              <a:miter lim="800000"/>
              <a:headEnd/>
              <a:tailEnd/>
            </a:ln>
          </p:spPr>
        </p:pic>
        <p:pic>
          <p:nvPicPr>
            <p:cNvPr id="23562" name="Picture 26" descr="10"/>
            <p:cNvPicPr>
              <a:picLocks noChangeAspect="1" noChangeArrowheads="1"/>
            </p:cNvPicPr>
            <p:nvPr/>
          </p:nvPicPr>
          <p:blipFill>
            <a:blip r:embed="rId7" cstate="print"/>
            <a:srcRect/>
            <a:stretch>
              <a:fillRect/>
            </a:stretch>
          </p:blipFill>
          <p:spPr bwMode="auto">
            <a:xfrm>
              <a:off x="4418013" y="2708275"/>
              <a:ext cx="790575" cy="809625"/>
            </a:xfrm>
            <a:prstGeom prst="rect">
              <a:avLst/>
            </a:prstGeom>
            <a:noFill/>
            <a:ln w="9525">
              <a:noFill/>
              <a:miter lim="800000"/>
              <a:headEnd/>
              <a:tailEnd/>
            </a:ln>
          </p:spPr>
        </p:pic>
        <p:sp>
          <p:nvSpPr>
            <p:cNvPr id="23563" name="Text Box 27"/>
            <p:cNvSpPr txBox="1">
              <a:spLocks noChangeArrowheads="1"/>
            </p:cNvSpPr>
            <p:nvPr/>
          </p:nvSpPr>
          <p:spPr bwMode="auto">
            <a:xfrm>
              <a:off x="1244600" y="2033588"/>
              <a:ext cx="2316660" cy="584775"/>
            </a:xfrm>
            <a:prstGeom prst="rect">
              <a:avLst/>
            </a:prstGeom>
            <a:noFill/>
            <a:ln w="9525">
              <a:noFill/>
              <a:miter lim="800000"/>
              <a:headEnd/>
              <a:tailEnd/>
            </a:ln>
          </p:spPr>
          <p:txBody>
            <a:bodyPr wrap="none">
              <a:spAutoFit/>
            </a:bodyPr>
            <a:lstStyle/>
            <a:p>
              <a:pPr eaLnBrk="0" hangingPunct="0"/>
              <a:r>
                <a:rPr lang="en-US" sz="1600" b="1" dirty="0"/>
                <a:t>Emergency Exits and </a:t>
              </a:r>
              <a:br>
                <a:rPr lang="en-US" sz="1600" b="1" dirty="0"/>
              </a:br>
              <a:r>
                <a:rPr lang="en-US" sz="1600" b="1" dirty="0"/>
                <a:t>Escape Routes</a:t>
              </a:r>
              <a:endParaRPr lang="de-DE" sz="1600" dirty="0">
                <a:latin typeface="Garamond" pitchFamily="18" charset="0"/>
              </a:endParaRPr>
            </a:p>
          </p:txBody>
        </p:sp>
        <p:sp>
          <p:nvSpPr>
            <p:cNvPr id="23564" name="Text Box 28"/>
            <p:cNvSpPr txBox="1">
              <a:spLocks noChangeArrowheads="1"/>
            </p:cNvSpPr>
            <p:nvPr/>
          </p:nvSpPr>
          <p:spPr bwMode="auto">
            <a:xfrm>
              <a:off x="1130848" y="2971652"/>
              <a:ext cx="2735429" cy="338554"/>
            </a:xfrm>
            <a:prstGeom prst="rect">
              <a:avLst/>
            </a:prstGeom>
            <a:noFill/>
            <a:ln w="9525">
              <a:noFill/>
              <a:miter lim="800000"/>
              <a:headEnd/>
              <a:tailEnd/>
            </a:ln>
          </p:spPr>
          <p:txBody>
            <a:bodyPr wrap="none">
              <a:spAutoFit/>
            </a:bodyPr>
            <a:lstStyle/>
            <a:p>
              <a:pPr eaLnBrk="0" hangingPunct="0"/>
              <a:r>
                <a:rPr lang="en-US" sz="1600" b="1" dirty="0">
                  <a:latin typeface="Arial" panose="020B0604020202020204" pitchFamily="34" charset="0"/>
                  <a:cs typeface="Arial" panose="020B0604020202020204" pitchFamily="34" charset="0"/>
                </a:rPr>
                <a:t>First Aid Kits (What to Do)</a:t>
              </a:r>
              <a:endParaRPr lang="de-DE" sz="1600" b="1" dirty="0">
                <a:latin typeface="Arial" panose="020B0604020202020204" pitchFamily="34" charset="0"/>
                <a:cs typeface="Arial" panose="020B0604020202020204" pitchFamily="34" charset="0"/>
              </a:endParaRPr>
            </a:p>
          </p:txBody>
        </p:sp>
        <p:sp>
          <p:nvSpPr>
            <p:cNvPr id="23565" name="Text Box 29"/>
            <p:cNvSpPr txBox="1">
              <a:spLocks noChangeArrowheads="1"/>
            </p:cNvSpPr>
            <p:nvPr/>
          </p:nvSpPr>
          <p:spPr bwMode="auto">
            <a:xfrm>
              <a:off x="1214328" y="3777656"/>
              <a:ext cx="2849626" cy="584775"/>
            </a:xfrm>
            <a:prstGeom prst="rect">
              <a:avLst/>
            </a:prstGeom>
            <a:noFill/>
            <a:ln w="9525">
              <a:noFill/>
              <a:miter lim="800000"/>
              <a:headEnd/>
              <a:tailEnd/>
            </a:ln>
          </p:spPr>
          <p:txBody>
            <a:bodyPr wrap="none">
              <a:spAutoFit/>
            </a:bodyPr>
            <a:lstStyle/>
            <a:p>
              <a:pPr eaLnBrk="0" hangingPunct="0"/>
              <a:r>
                <a:rPr lang="en-US" sz="1600" b="1" dirty="0">
                  <a:latin typeface="Arial" panose="020B0604020202020204" pitchFamily="34" charset="0"/>
                  <a:cs typeface="Arial" panose="020B0604020202020204" pitchFamily="34" charset="0"/>
                </a:rPr>
                <a:t>Alarm Systems, Telephone </a:t>
              </a:r>
            </a:p>
            <a:p>
              <a:pPr eaLnBrk="0" hangingPunct="0"/>
              <a:r>
                <a:rPr lang="en-US" sz="1600" b="1" dirty="0">
                  <a:latin typeface="Arial" panose="020B0604020202020204" pitchFamily="34" charset="0"/>
                  <a:cs typeface="Arial" panose="020B0604020202020204" pitchFamily="34" charset="0"/>
                </a:rPr>
                <a:t>(Emergency Call)</a:t>
              </a:r>
              <a:endParaRPr lang="de-DE" sz="1600" b="1" dirty="0">
                <a:latin typeface="Arial" panose="020B0604020202020204" pitchFamily="34" charset="0"/>
                <a:cs typeface="Arial" panose="020B0604020202020204" pitchFamily="34" charset="0"/>
              </a:endParaRPr>
            </a:p>
          </p:txBody>
        </p:sp>
        <p:sp>
          <p:nvSpPr>
            <p:cNvPr id="23566" name="Text Box 30"/>
            <p:cNvSpPr txBox="1">
              <a:spLocks noChangeArrowheads="1"/>
            </p:cNvSpPr>
            <p:nvPr/>
          </p:nvSpPr>
          <p:spPr bwMode="auto">
            <a:xfrm>
              <a:off x="5230961" y="1978040"/>
              <a:ext cx="1764009" cy="584775"/>
            </a:xfrm>
            <a:prstGeom prst="rect">
              <a:avLst/>
            </a:prstGeom>
            <a:noFill/>
            <a:ln w="9525">
              <a:noFill/>
              <a:miter lim="800000"/>
              <a:headEnd/>
              <a:tailEnd/>
            </a:ln>
          </p:spPr>
          <p:txBody>
            <a:bodyPr wrap="none">
              <a:spAutoFit/>
            </a:bodyPr>
            <a:lstStyle/>
            <a:p>
              <a:pPr eaLnBrk="0" hangingPunct="0"/>
              <a:r>
                <a:rPr lang="de-DE" sz="1600" b="1" dirty="0">
                  <a:latin typeface="Arial" panose="020B0604020202020204" pitchFamily="34" charset="0"/>
                  <a:cs typeface="Arial" panose="020B0604020202020204" pitchFamily="34" charset="0"/>
                </a:rPr>
                <a:t>First Aid Room, </a:t>
              </a:r>
            </a:p>
            <a:p>
              <a:pPr eaLnBrk="0" hangingPunct="0"/>
              <a:r>
                <a:rPr lang="de-DE" sz="1600" b="1" dirty="0" err="1">
                  <a:latin typeface="Arial" panose="020B0604020202020204" pitchFamily="34" charset="0"/>
                  <a:cs typeface="Arial" panose="020B0604020202020204" pitchFamily="34" charset="0"/>
                </a:rPr>
                <a:t>Stretcher</a:t>
              </a:r>
              <a:endParaRPr lang="de-DE" sz="1600" b="1" dirty="0">
                <a:latin typeface="Arial" panose="020B0604020202020204" pitchFamily="34" charset="0"/>
                <a:cs typeface="Arial" panose="020B0604020202020204" pitchFamily="34" charset="0"/>
              </a:endParaRPr>
            </a:p>
          </p:txBody>
        </p:sp>
        <p:sp>
          <p:nvSpPr>
            <p:cNvPr id="23567" name="Text Box 31"/>
            <p:cNvSpPr txBox="1">
              <a:spLocks noChangeArrowheads="1"/>
            </p:cNvSpPr>
            <p:nvPr/>
          </p:nvSpPr>
          <p:spPr bwMode="auto">
            <a:xfrm>
              <a:off x="5216525" y="2945546"/>
              <a:ext cx="1723549" cy="338554"/>
            </a:xfrm>
            <a:prstGeom prst="rect">
              <a:avLst/>
            </a:prstGeom>
            <a:noFill/>
            <a:ln w="9525">
              <a:noFill/>
              <a:miter lim="800000"/>
              <a:headEnd/>
              <a:tailEnd/>
            </a:ln>
          </p:spPr>
          <p:txBody>
            <a:bodyPr wrap="none">
              <a:spAutoFit/>
            </a:bodyPr>
            <a:lstStyle/>
            <a:p>
              <a:pPr eaLnBrk="0" hangingPunct="0"/>
              <a:r>
                <a:rPr lang="de-DE" sz="1600" b="1" dirty="0">
                  <a:latin typeface="Arial" panose="020B0604020202020204" pitchFamily="34" charset="0"/>
                  <a:cs typeface="Arial" panose="020B0604020202020204" pitchFamily="34" charset="0"/>
                </a:rPr>
                <a:t>Assembly Point</a:t>
              </a:r>
            </a:p>
          </p:txBody>
        </p:sp>
        <p:pic>
          <p:nvPicPr>
            <p:cNvPr id="23568" name="Picture 33" descr="05"/>
            <p:cNvPicPr>
              <a:picLocks noChangeAspect="1" noChangeArrowheads="1"/>
            </p:cNvPicPr>
            <p:nvPr/>
          </p:nvPicPr>
          <p:blipFill>
            <a:blip r:embed="rId8" cstate="print"/>
            <a:srcRect/>
            <a:stretch>
              <a:fillRect/>
            </a:stretch>
          </p:blipFill>
          <p:spPr bwMode="auto">
            <a:xfrm>
              <a:off x="4506913" y="3686175"/>
              <a:ext cx="600075" cy="609600"/>
            </a:xfrm>
            <a:prstGeom prst="rect">
              <a:avLst/>
            </a:prstGeom>
            <a:noFill/>
            <a:ln w="9525">
              <a:noFill/>
              <a:miter lim="800000"/>
              <a:headEnd/>
              <a:tailEnd/>
            </a:ln>
          </p:spPr>
        </p:pic>
        <p:sp>
          <p:nvSpPr>
            <p:cNvPr id="23569" name="Text Box 34"/>
            <p:cNvSpPr txBox="1">
              <a:spLocks noChangeArrowheads="1"/>
            </p:cNvSpPr>
            <p:nvPr/>
          </p:nvSpPr>
          <p:spPr bwMode="auto">
            <a:xfrm>
              <a:off x="5106988" y="3698587"/>
              <a:ext cx="2454518" cy="584775"/>
            </a:xfrm>
            <a:prstGeom prst="rect">
              <a:avLst/>
            </a:prstGeom>
            <a:noFill/>
            <a:ln w="9525">
              <a:noFill/>
              <a:miter lim="800000"/>
              <a:headEnd/>
              <a:tailEnd/>
            </a:ln>
          </p:spPr>
          <p:txBody>
            <a:bodyPr wrap="none">
              <a:spAutoFit/>
            </a:bodyPr>
            <a:lstStyle/>
            <a:p>
              <a:pPr eaLnBrk="0" hangingPunct="0"/>
              <a:r>
                <a:rPr lang="de-DE" sz="1600" b="1" dirty="0" err="1">
                  <a:latin typeface="Arial" panose="020B0604020202020204" pitchFamily="34" charset="0"/>
                  <a:cs typeface="Arial" panose="020B0604020202020204" pitchFamily="34" charset="0"/>
                </a:rPr>
                <a:t>Fire</a:t>
              </a:r>
              <a:r>
                <a:rPr lang="de-DE" sz="1600" b="1" dirty="0">
                  <a:latin typeface="Arial" panose="020B0604020202020204" pitchFamily="34" charset="0"/>
                  <a:cs typeface="Arial" panose="020B0604020202020204" pitchFamily="34" charset="0"/>
                </a:rPr>
                <a:t> </a:t>
              </a:r>
              <a:r>
                <a:rPr lang="de-DE" sz="1600" b="1" dirty="0" err="1">
                  <a:latin typeface="Arial" panose="020B0604020202020204" pitchFamily="34" charset="0"/>
                  <a:cs typeface="Arial" panose="020B0604020202020204" pitchFamily="34" charset="0"/>
                </a:rPr>
                <a:t>Extinguishers</a:t>
              </a:r>
              <a:r>
                <a:rPr lang="de-DE" sz="1600" b="1" dirty="0">
                  <a:latin typeface="Arial" panose="020B0604020202020204" pitchFamily="34" charset="0"/>
                  <a:cs typeface="Arial" panose="020B0604020202020204" pitchFamily="34" charset="0"/>
                </a:rPr>
                <a:t> and </a:t>
              </a:r>
            </a:p>
            <a:p>
              <a:pPr eaLnBrk="0" hangingPunct="0"/>
              <a:r>
                <a:rPr lang="de-DE" sz="1600" b="1" dirty="0" err="1">
                  <a:latin typeface="Arial" panose="020B0604020202020204" pitchFamily="34" charset="0"/>
                  <a:cs typeface="Arial" panose="020B0604020202020204" pitchFamily="34" charset="0"/>
                </a:rPr>
                <a:t>Fire</a:t>
              </a:r>
              <a:r>
                <a:rPr lang="de-DE" sz="1600" b="1" dirty="0">
                  <a:latin typeface="Arial" panose="020B0604020202020204" pitchFamily="34" charset="0"/>
                  <a:cs typeface="Arial" panose="020B0604020202020204" pitchFamily="34" charset="0"/>
                </a:rPr>
                <a:t> Alarms</a:t>
              </a:r>
            </a:p>
          </p:txBody>
        </p:sp>
        <p:pic>
          <p:nvPicPr>
            <p:cNvPr id="23570" name="Picture 14" descr="05"/>
            <p:cNvPicPr>
              <a:picLocks noChangeAspect="1" noChangeArrowheads="1"/>
            </p:cNvPicPr>
            <p:nvPr/>
          </p:nvPicPr>
          <p:blipFill>
            <a:blip r:embed="rId9" cstate="print"/>
            <a:srcRect/>
            <a:stretch>
              <a:fillRect/>
            </a:stretch>
          </p:blipFill>
          <p:spPr bwMode="auto">
            <a:xfrm>
              <a:off x="4397375" y="5838825"/>
              <a:ext cx="819150" cy="800100"/>
            </a:xfrm>
            <a:prstGeom prst="rect">
              <a:avLst/>
            </a:prstGeom>
            <a:noFill/>
            <a:ln w="9525">
              <a:noFill/>
              <a:miter lim="800000"/>
              <a:headEnd/>
              <a:tailEnd/>
            </a:ln>
          </p:spPr>
        </p:pic>
        <p:pic>
          <p:nvPicPr>
            <p:cNvPr id="23571" name="Picture 15" descr="06"/>
            <p:cNvPicPr>
              <a:picLocks noChangeAspect="1" noChangeArrowheads="1"/>
            </p:cNvPicPr>
            <p:nvPr/>
          </p:nvPicPr>
          <p:blipFill>
            <a:blip r:embed="rId10" cstate="print"/>
            <a:srcRect/>
            <a:stretch>
              <a:fillRect/>
            </a:stretch>
          </p:blipFill>
          <p:spPr bwMode="auto">
            <a:xfrm>
              <a:off x="4416425" y="4905375"/>
              <a:ext cx="819150" cy="819150"/>
            </a:xfrm>
            <a:prstGeom prst="rect">
              <a:avLst/>
            </a:prstGeom>
            <a:noFill/>
            <a:ln w="9525">
              <a:noFill/>
              <a:miter lim="800000"/>
              <a:headEnd/>
              <a:tailEnd/>
            </a:ln>
          </p:spPr>
        </p:pic>
        <p:sp>
          <p:nvSpPr>
            <p:cNvPr id="23572" name="Text Box 16"/>
            <p:cNvSpPr txBox="1">
              <a:spLocks noChangeArrowheads="1"/>
            </p:cNvSpPr>
            <p:nvPr/>
          </p:nvSpPr>
          <p:spPr bwMode="auto">
            <a:xfrm>
              <a:off x="5289544" y="5169412"/>
              <a:ext cx="1898661" cy="338554"/>
            </a:xfrm>
            <a:prstGeom prst="rect">
              <a:avLst/>
            </a:prstGeom>
            <a:noFill/>
            <a:ln w="9525">
              <a:noFill/>
              <a:miter lim="800000"/>
              <a:headEnd/>
              <a:tailEnd/>
            </a:ln>
          </p:spPr>
          <p:txBody>
            <a:bodyPr wrap="none">
              <a:spAutoFit/>
            </a:bodyPr>
            <a:lstStyle/>
            <a:p>
              <a:pPr eaLnBrk="0" hangingPunct="0"/>
              <a:r>
                <a:rPr lang="de-DE" sz="1600" b="1" dirty="0">
                  <a:latin typeface="Arial" panose="020B0604020202020204" pitchFamily="34" charset="0"/>
                  <a:cs typeface="Arial" panose="020B0604020202020204" pitchFamily="34" charset="0"/>
                </a:rPr>
                <a:t>Eye </a:t>
              </a:r>
              <a:r>
                <a:rPr lang="de-DE" sz="1600" b="1" dirty="0" err="1">
                  <a:latin typeface="Arial" panose="020B0604020202020204" pitchFamily="34" charset="0"/>
                  <a:cs typeface="Arial" panose="020B0604020202020204" pitchFamily="34" charset="0"/>
                </a:rPr>
                <a:t>Wash</a:t>
              </a:r>
              <a:r>
                <a:rPr lang="de-DE" sz="1600" b="1" dirty="0">
                  <a:latin typeface="Arial" panose="020B0604020202020204" pitchFamily="34" charset="0"/>
                  <a:cs typeface="Arial" panose="020B0604020202020204" pitchFamily="34" charset="0"/>
                </a:rPr>
                <a:t> Station</a:t>
              </a:r>
            </a:p>
          </p:txBody>
        </p:sp>
        <p:sp>
          <p:nvSpPr>
            <p:cNvPr id="23573" name="Text Box 17"/>
            <p:cNvSpPr txBox="1">
              <a:spLocks noChangeArrowheads="1"/>
            </p:cNvSpPr>
            <p:nvPr/>
          </p:nvSpPr>
          <p:spPr bwMode="auto">
            <a:xfrm>
              <a:off x="5256213" y="6061185"/>
              <a:ext cx="1598515" cy="338554"/>
            </a:xfrm>
            <a:prstGeom prst="rect">
              <a:avLst/>
            </a:prstGeom>
            <a:noFill/>
            <a:ln w="9525">
              <a:noFill/>
              <a:miter lim="800000"/>
              <a:headEnd/>
              <a:tailEnd/>
            </a:ln>
          </p:spPr>
          <p:txBody>
            <a:bodyPr wrap="none">
              <a:spAutoFit/>
            </a:bodyPr>
            <a:lstStyle/>
            <a:p>
              <a:pPr eaLnBrk="0" hangingPunct="0"/>
              <a:r>
                <a:rPr lang="de-DE" sz="1600" b="1" dirty="0" err="1">
                  <a:latin typeface="Arial" panose="020B0604020202020204" pitchFamily="34" charset="0"/>
                  <a:cs typeface="Arial" panose="020B0604020202020204" pitchFamily="34" charset="0"/>
                </a:rPr>
                <a:t>Safety</a:t>
              </a:r>
              <a:r>
                <a:rPr lang="de-DE" sz="1600" b="1" dirty="0">
                  <a:latin typeface="Arial" panose="020B0604020202020204" pitchFamily="34" charset="0"/>
                  <a:cs typeface="Arial" panose="020B0604020202020204" pitchFamily="34" charset="0"/>
                </a:rPr>
                <a:t> </a:t>
              </a:r>
              <a:r>
                <a:rPr lang="de-DE" sz="1600" b="1" dirty="0" err="1">
                  <a:latin typeface="Arial" panose="020B0604020202020204" pitchFamily="34" charset="0"/>
                  <a:cs typeface="Arial" panose="020B0604020202020204" pitchFamily="34" charset="0"/>
                </a:rPr>
                <a:t>Shower</a:t>
              </a:r>
              <a:endParaRPr lang="de-DE" sz="1600" b="1" dirty="0">
                <a:latin typeface="Arial" panose="020B0604020202020204" pitchFamily="34" charset="0"/>
                <a:cs typeface="Arial" panose="020B0604020202020204" pitchFamily="34" charset="0"/>
              </a:endParaRPr>
            </a:p>
          </p:txBody>
        </p:sp>
        <p:pic>
          <p:nvPicPr>
            <p:cNvPr id="23574" name="Picture 21" descr="04"/>
            <p:cNvPicPr>
              <a:picLocks noChangeAspect="1" noChangeArrowheads="1"/>
            </p:cNvPicPr>
            <p:nvPr/>
          </p:nvPicPr>
          <p:blipFill>
            <a:blip r:embed="rId11" cstate="print"/>
            <a:srcRect/>
            <a:stretch>
              <a:fillRect/>
            </a:stretch>
          </p:blipFill>
          <p:spPr bwMode="auto">
            <a:xfrm>
              <a:off x="385763" y="5784850"/>
              <a:ext cx="895350" cy="876300"/>
            </a:xfrm>
            <a:prstGeom prst="rect">
              <a:avLst/>
            </a:prstGeom>
            <a:noFill/>
            <a:ln w="9525">
              <a:noFill/>
              <a:miter lim="800000"/>
              <a:headEnd/>
              <a:tailEnd/>
            </a:ln>
          </p:spPr>
        </p:pic>
        <p:sp>
          <p:nvSpPr>
            <p:cNvPr id="23575" name="Text Box 32"/>
            <p:cNvSpPr txBox="1">
              <a:spLocks noChangeArrowheads="1"/>
            </p:cNvSpPr>
            <p:nvPr/>
          </p:nvSpPr>
          <p:spPr bwMode="auto">
            <a:xfrm>
              <a:off x="1268413" y="6053723"/>
              <a:ext cx="2741456" cy="338554"/>
            </a:xfrm>
            <a:prstGeom prst="rect">
              <a:avLst/>
            </a:prstGeom>
            <a:noFill/>
            <a:ln w="9525">
              <a:noFill/>
              <a:miter lim="800000"/>
              <a:headEnd/>
              <a:tailEnd/>
            </a:ln>
          </p:spPr>
          <p:txBody>
            <a:bodyPr wrap="none">
              <a:spAutoFit/>
            </a:bodyPr>
            <a:lstStyle/>
            <a:p>
              <a:pPr eaLnBrk="0" hangingPunct="0"/>
              <a:r>
                <a:rPr lang="de-DE" sz="1600" b="1" dirty="0" err="1">
                  <a:latin typeface="Arial" panose="020B0604020202020204" pitchFamily="34" charset="0"/>
                  <a:cs typeface="Arial" panose="020B0604020202020204" pitchFamily="34" charset="0"/>
                </a:rPr>
                <a:t>Respiratory</a:t>
              </a:r>
              <a:r>
                <a:rPr lang="de-DE" sz="1600" b="1" dirty="0">
                  <a:latin typeface="Arial" panose="020B0604020202020204" pitchFamily="34" charset="0"/>
                  <a:cs typeface="Arial" panose="020B0604020202020204" pitchFamily="34" charset="0"/>
                </a:rPr>
                <a:t> Masks, Filters</a:t>
              </a:r>
            </a:p>
          </p:txBody>
        </p:sp>
        <p:sp>
          <p:nvSpPr>
            <p:cNvPr id="23576" name="WordArt 37"/>
            <p:cNvSpPr>
              <a:spLocks noChangeArrowheads="1" noChangeShapeType="1" noTextEdit="1"/>
            </p:cNvSpPr>
            <p:nvPr/>
          </p:nvSpPr>
          <p:spPr bwMode="auto">
            <a:xfrm>
              <a:off x="525463" y="5106988"/>
              <a:ext cx="704850" cy="342900"/>
            </a:xfrm>
            <a:prstGeom prst="rect">
              <a:avLst/>
            </a:prstGeom>
          </p:spPr>
          <p:txBody>
            <a:bodyPr wrap="none" fromWordArt="1">
              <a:prstTxWarp prst="textPlain">
                <a:avLst>
                  <a:gd name="adj" fmla="val 50000"/>
                </a:avLst>
              </a:prstTxWarp>
            </a:bodyPr>
            <a:lstStyle/>
            <a:p>
              <a:pPr algn="ctr"/>
              <a:r>
                <a:rPr lang="de-DE" sz="3600" kern="10">
                  <a:ln w="9525">
                    <a:noFill/>
                    <a:round/>
                    <a:headEnd/>
                    <a:tailEnd/>
                  </a:ln>
                  <a:solidFill>
                    <a:srgbClr val="FF0000"/>
                  </a:solidFill>
                  <a:effectLst>
                    <a:outerShdw dist="35921" dir="2700000" algn="ctr" rotWithShape="0">
                      <a:srgbClr val="C0C0C0"/>
                    </a:outerShdw>
                  </a:effectLst>
                  <a:latin typeface="Wingdings"/>
                </a:rPr>
                <a:t></a:t>
              </a:r>
            </a:p>
          </p:txBody>
        </p:sp>
        <p:sp>
          <p:nvSpPr>
            <p:cNvPr id="23577" name="Text Box 38"/>
            <p:cNvSpPr txBox="1">
              <a:spLocks noChangeArrowheads="1"/>
            </p:cNvSpPr>
            <p:nvPr/>
          </p:nvSpPr>
          <p:spPr bwMode="auto">
            <a:xfrm>
              <a:off x="1296062" y="4862939"/>
              <a:ext cx="3033712" cy="830997"/>
            </a:xfrm>
            <a:prstGeom prst="rect">
              <a:avLst/>
            </a:prstGeom>
            <a:noFill/>
            <a:ln w="9525">
              <a:noFill/>
              <a:miter lim="800000"/>
              <a:headEnd/>
              <a:tailEnd/>
            </a:ln>
          </p:spPr>
          <p:txBody>
            <a:bodyPr wrap="square">
              <a:spAutoFit/>
            </a:bodyPr>
            <a:lstStyle/>
            <a:p>
              <a:pPr eaLnBrk="0" hangingPunct="0"/>
              <a:r>
                <a:rPr lang="de-DE" sz="1600" b="1" dirty="0">
                  <a:latin typeface="Arial" panose="020B0604020202020204" pitchFamily="34" charset="0"/>
                  <a:cs typeface="Arial" panose="020B0604020202020204" pitchFamily="34" charset="0"/>
                </a:rPr>
                <a:t>Emergency </a:t>
              </a:r>
              <a:r>
                <a:rPr lang="de-DE" sz="1600" b="1" dirty="0" err="1">
                  <a:latin typeface="Arial" panose="020B0604020202020204" pitchFamily="34" charset="0"/>
                  <a:cs typeface="Arial" panose="020B0604020202020204" pitchFamily="34" charset="0"/>
                </a:rPr>
                <a:t>Shut</a:t>
              </a:r>
              <a:r>
                <a:rPr lang="de-DE" sz="1600" b="1" dirty="0">
                  <a:latin typeface="Arial" panose="020B0604020202020204" pitchFamily="34" charset="0"/>
                  <a:cs typeface="Arial" panose="020B0604020202020204" pitchFamily="34" charset="0"/>
                </a:rPr>
                <a:t>-Off </a:t>
              </a:r>
              <a:r>
                <a:rPr lang="de-DE" sz="1600" b="1" dirty="0" err="1">
                  <a:latin typeface="Arial" panose="020B0604020202020204" pitchFamily="34" charset="0"/>
                  <a:cs typeface="Arial" panose="020B0604020202020204" pitchFamily="34" charset="0"/>
                </a:rPr>
                <a:t>for</a:t>
              </a:r>
              <a:r>
                <a:rPr lang="de-DE" sz="1600" b="1" dirty="0">
                  <a:latin typeface="Arial" panose="020B0604020202020204" pitchFamily="34" charset="0"/>
                  <a:cs typeface="Arial" panose="020B0604020202020204" pitchFamily="34" charset="0"/>
                </a:rPr>
                <a:t> Utilities</a:t>
              </a:r>
              <a:br>
                <a:rPr lang="de-DE" sz="1600" b="1" dirty="0">
                  <a:latin typeface="Arial" panose="020B0604020202020204" pitchFamily="34" charset="0"/>
                  <a:cs typeface="Arial" panose="020B0604020202020204" pitchFamily="34" charset="0"/>
                </a:rPr>
              </a:br>
              <a:r>
                <a:rPr lang="de-DE" sz="1600" b="1" dirty="0">
                  <a:latin typeface="Arial" panose="020B0604020202020204" pitchFamily="34" charset="0"/>
                  <a:cs typeface="Arial" panose="020B0604020202020204" pitchFamily="34" charset="0"/>
                </a:rPr>
                <a:t>Gas, </a:t>
              </a:r>
              <a:r>
                <a:rPr lang="de-DE" sz="1600" b="1" dirty="0" err="1">
                  <a:latin typeface="Arial" panose="020B0604020202020204" pitchFamily="34" charset="0"/>
                  <a:cs typeface="Arial" panose="020B0604020202020204" pitchFamily="34" charset="0"/>
                </a:rPr>
                <a:t>Water</a:t>
              </a:r>
              <a:r>
                <a:rPr lang="de-DE" sz="1600" b="1" dirty="0">
                  <a:latin typeface="Arial" panose="020B0604020202020204" pitchFamily="34" charset="0"/>
                  <a:cs typeface="Arial" panose="020B0604020202020204" pitchFamily="34" charset="0"/>
                </a:rPr>
                <a:t>, </a:t>
              </a:r>
              <a:r>
                <a:rPr lang="de-DE" sz="1600" b="1" dirty="0" err="1">
                  <a:latin typeface="Arial" panose="020B0604020202020204" pitchFamily="34" charset="0"/>
                  <a:cs typeface="Arial" panose="020B0604020202020204" pitchFamily="34" charset="0"/>
                </a:rPr>
                <a:t>Electricity</a:t>
              </a:r>
              <a:r>
                <a:rPr lang="de-DE" sz="1600" b="1" dirty="0">
                  <a:latin typeface="Arial" panose="020B0604020202020204" pitchFamily="34" charset="0"/>
                  <a:cs typeface="Arial" panose="020B0604020202020204" pitchFamily="34" charset="0"/>
                </a:rPr>
                <a:t>)</a:t>
              </a:r>
            </a:p>
          </p:txBody>
        </p:sp>
      </p:grpSp>
      <p:sp>
        <p:nvSpPr>
          <p:cNvPr id="26" name="Rechteck 25"/>
          <p:cNvSpPr/>
          <p:nvPr/>
        </p:nvSpPr>
        <p:spPr>
          <a:xfrm>
            <a:off x="8444962" y="6359674"/>
            <a:ext cx="354584" cy="276999"/>
          </a:xfrm>
          <a:prstGeom prst="rect">
            <a:avLst/>
          </a:prstGeom>
        </p:spPr>
        <p:txBody>
          <a:bodyPr wrap="none">
            <a:spAutoFit/>
          </a:bodyPr>
          <a:lstStyle/>
          <a:p>
            <a:fld id="{9D6AFE40-C35A-4BD3-A46B-C73ADBD658CE}" type="slidenum">
              <a:rPr lang="de-DE" sz="1200" b="1" smtClean="0"/>
              <a:pPr/>
              <a:t>30</a:t>
            </a:fld>
            <a:endParaRPr lang="de-DE" sz="1200" b="1" dirty="0"/>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9123" t="22677" r="22947" b="16198"/>
          <a:stretch>
            <a:fillRect/>
          </a:stretch>
        </p:blipFill>
        <p:spPr bwMode="auto">
          <a:xfrm>
            <a:off x="1117736" y="1868938"/>
            <a:ext cx="6908528" cy="4555798"/>
          </a:xfrm>
          <a:prstGeom prst="rect">
            <a:avLst/>
          </a:prstGeom>
          <a:noFill/>
          <a:ln w="9525">
            <a:noFill/>
            <a:miter lim="800000"/>
            <a:headEnd/>
            <a:tailEnd/>
          </a:ln>
        </p:spPr>
      </p:pic>
      <p:sp>
        <p:nvSpPr>
          <p:cNvPr id="2" name="Foliennummernplatzhalter 1"/>
          <p:cNvSpPr>
            <a:spLocks noGrp="1"/>
          </p:cNvSpPr>
          <p:nvPr>
            <p:ph type="sldNum" sz="quarter" idx="12"/>
          </p:nvPr>
        </p:nvSpPr>
        <p:spPr>
          <a:noFill/>
        </p:spPr>
        <p:txBody>
          <a:bodyPr/>
          <a:lstStyle/>
          <a:p>
            <a:fld id="{9D6AFE40-C35A-4BD3-A46B-C73ADBD658CE}" type="slidenum">
              <a:rPr lang="de-DE" smtClean="0"/>
              <a:pPr/>
              <a:t>4</a:t>
            </a:fld>
            <a:endParaRPr lang="de-DE"/>
          </a:p>
        </p:txBody>
      </p:sp>
      <p:sp>
        <p:nvSpPr>
          <p:cNvPr id="4" name="Rechteck 3"/>
          <p:cNvSpPr/>
          <p:nvPr/>
        </p:nvSpPr>
        <p:spPr>
          <a:xfrm>
            <a:off x="2182311" y="235121"/>
            <a:ext cx="4467890" cy="1200329"/>
          </a:xfrm>
          <a:prstGeom prst="rect">
            <a:avLst/>
          </a:prstGeom>
        </p:spPr>
        <p:txBody>
          <a:bodyPr wrap="none">
            <a:spAutoFit/>
          </a:bodyPr>
          <a:lstStyle/>
          <a:p>
            <a:pPr lvl="0" algn="ctr"/>
            <a:r>
              <a:rPr lang="en-US" sz="3600" b="1" dirty="0"/>
              <a:t>Greenhouse</a:t>
            </a:r>
            <a:br>
              <a:rPr lang="en-US" sz="3600" dirty="0"/>
            </a:br>
            <a:r>
              <a:rPr lang="en-US" dirty="0"/>
              <a:t>S1 area includes </a:t>
            </a:r>
            <a:r>
              <a:rPr lang="en-US" b="1" dirty="0"/>
              <a:t>House 1</a:t>
            </a:r>
            <a:r>
              <a:rPr lang="en-US" dirty="0"/>
              <a:t>, and </a:t>
            </a:r>
            <a:r>
              <a:rPr lang="en-US" b="1" dirty="0"/>
              <a:t>House 2</a:t>
            </a:r>
            <a:endParaRPr lang="de-DE" sz="3600" dirty="0">
              <a:latin typeface="Times New Roman" pitchFamily="18" charset="0"/>
              <a:cs typeface="Times New Roman" pitchFamily="18" charset="0"/>
            </a:endParaRPr>
          </a:p>
        </p:txBody>
      </p:sp>
      <p:sp>
        <p:nvSpPr>
          <p:cNvPr id="5" name="Ellipse 4"/>
          <p:cNvSpPr/>
          <p:nvPr/>
        </p:nvSpPr>
        <p:spPr>
          <a:xfrm>
            <a:off x="5141168" y="4591729"/>
            <a:ext cx="83976" cy="653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385" name="Picture 1"/>
          <p:cNvPicPr>
            <a:picLocks noChangeAspect="1" noChangeArrowheads="1"/>
          </p:cNvPicPr>
          <p:nvPr/>
        </p:nvPicPr>
        <p:blipFill>
          <a:blip r:embed="rId3" cstate="print"/>
          <a:srcRect/>
          <a:stretch>
            <a:fillRect/>
          </a:stretch>
        </p:blipFill>
        <p:spPr bwMode="auto">
          <a:xfrm>
            <a:off x="5711593" y="1497326"/>
            <a:ext cx="2208152" cy="1083630"/>
          </a:xfrm>
          <a:prstGeom prst="rect">
            <a:avLst/>
          </a:prstGeom>
          <a:noFill/>
          <a:ln w="9525">
            <a:noFill/>
            <a:miter lim="800000"/>
            <a:headEnd/>
            <a:tailEnd/>
          </a:ln>
        </p:spPr>
      </p:pic>
      <p:pic>
        <p:nvPicPr>
          <p:cNvPr id="3" name="Picture 2">
            <a:extLst>
              <a:ext uri="{FF2B5EF4-FFF2-40B4-BE49-F238E27FC236}">
                <a16:creationId xmlns:a16="http://schemas.microsoft.com/office/drawing/2014/main" id="{AB33CD2E-DDB8-7AB6-0D39-CAD3845C5160}"/>
              </a:ext>
            </a:extLst>
          </p:cNvPr>
          <p:cNvPicPr>
            <a:picLocks noChangeAspect="1" noChangeArrowheads="1"/>
          </p:cNvPicPr>
          <p:nvPr/>
        </p:nvPicPr>
        <p:blipFill>
          <a:blip r:embed="rId4" cstate="print"/>
          <a:srcRect l="33550" t="47823" r="38874" b="22122"/>
          <a:stretch>
            <a:fillRect/>
          </a:stretch>
        </p:blipFill>
        <p:spPr bwMode="auto">
          <a:xfrm rot="4757771">
            <a:off x="5605847" y="2911526"/>
            <a:ext cx="3493815" cy="2379856"/>
          </a:xfrm>
          <a:prstGeom prst="rect">
            <a:avLst/>
          </a:prstGeom>
          <a:noFill/>
          <a:ln w="76200">
            <a:solidFill>
              <a:srgbClr val="FF0000"/>
            </a:solidFill>
            <a:miter lim="800000"/>
            <a:headEnd/>
            <a:tailEnd/>
          </a:ln>
        </p:spPr>
      </p:pic>
      <p:pic>
        <p:nvPicPr>
          <p:cNvPr id="7" name="Grafik 6" descr="Pfeil mit einer Linie: Gerade mit einfarbiger Füllung">
            <a:extLst>
              <a:ext uri="{FF2B5EF4-FFF2-40B4-BE49-F238E27FC236}">
                <a16:creationId xmlns:a16="http://schemas.microsoft.com/office/drawing/2014/main" id="{812FDEDA-F533-4A6C-7E65-04A1A7627A60}"/>
              </a:ext>
            </a:extLst>
          </p:cNvPr>
          <p:cNvPicPr>
            <a:picLocks noChangeAspect="1"/>
          </p:cNvPicPr>
          <p:nvPr/>
        </p:nvPicPr>
        <p:blipFill>
          <a:blip cstate="print">
            <a:extLst>
              <a:ext uri="{96DAC541-7B7A-43D3-8B79-37D633B846F1}">
                <asvg:svgBlip xmlns:asvg="http://schemas.microsoft.com/office/drawing/2016/SVG/main" r:embed="rId5"/>
              </a:ext>
            </a:extLst>
          </a:blip>
          <a:stretch>
            <a:fillRect/>
          </a:stretch>
        </p:blipFill>
        <p:spPr>
          <a:xfrm rot="9151419">
            <a:off x="5264133" y="4505658"/>
            <a:ext cx="1070938" cy="892830"/>
          </a:xfrm>
          <a:prstGeom prst="rect">
            <a:avLst/>
          </a:prstGeom>
        </p:spPr>
      </p:pic>
    </p:spTree>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5</a:t>
            </a:fld>
            <a:endParaRPr lang="de-DE"/>
          </a:p>
        </p:txBody>
      </p:sp>
      <p:sp>
        <p:nvSpPr>
          <p:cNvPr id="4" name="Rechteck 3"/>
          <p:cNvSpPr/>
          <p:nvPr/>
        </p:nvSpPr>
        <p:spPr>
          <a:xfrm>
            <a:off x="200861" y="1275993"/>
            <a:ext cx="8858866" cy="1477328"/>
          </a:xfrm>
          <a:prstGeom prst="rect">
            <a:avLst/>
          </a:prstGeom>
        </p:spPr>
        <p:txBody>
          <a:bodyPr wrap="square">
            <a:spAutoFit/>
          </a:bodyPr>
          <a:lstStyle/>
          <a:p>
            <a:r>
              <a:rPr lang="en-US" u="sng" dirty="0"/>
              <a:t>Hazard potential of the organisms handled</a:t>
            </a:r>
          </a:p>
          <a:p>
            <a:endParaRPr lang="en-US" u="sng" dirty="0"/>
          </a:p>
          <a:p>
            <a:pPr>
              <a:spcBef>
                <a:spcPts val="0"/>
              </a:spcBef>
            </a:pPr>
            <a:r>
              <a:rPr lang="en-US" dirty="0"/>
              <a:t>According to the criteria listed, all genetic engineering work carried out in the laboratories of the Institute of Phytomedicine, Otto-Sander-Str. 5, is classified as risk group 1 under the Genetic Engineering Act.                                                                       </a:t>
            </a:r>
          </a:p>
        </p:txBody>
      </p:sp>
      <p:sp>
        <p:nvSpPr>
          <p:cNvPr id="3" name="Rechteck 2">
            <a:extLst>
              <a:ext uri="{FF2B5EF4-FFF2-40B4-BE49-F238E27FC236}">
                <a16:creationId xmlns:a16="http://schemas.microsoft.com/office/drawing/2014/main" id="{5FF76AFB-DF23-B372-D00F-95187308BE15}"/>
              </a:ext>
            </a:extLst>
          </p:cNvPr>
          <p:cNvSpPr/>
          <p:nvPr/>
        </p:nvSpPr>
        <p:spPr>
          <a:xfrm>
            <a:off x="523807" y="390049"/>
            <a:ext cx="8103437" cy="954107"/>
          </a:xfrm>
          <a:prstGeom prst="rect">
            <a:avLst/>
          </a:prstGeom>
        </p:spPr>
        <p:txBody>
          <a:bodyPr wrap="none">
            <a:spAutoFit/>
          </a:bodyPr>
          <a:lstStyle/>
          <a:p>
            <a:pPr lvl="0" algn="ctr"/>
            <a:r>
              <a:rPr lang="en-US" sz="2800" b="1" dirty="0"/>
              <a:t>Working with Genetically Modified Organisms </a:t>
            </a:r>
          </a:p>
          <a:p>
            <a:pPr lvl="0" algn="ctr"/>
            <a:r>
              <a:rPr lang="en-US" sz="2800" b="1" dirty="0"/>
              <a:t>(GMOs)</a:t>
            </a:r>
            <a:endParaRPr lang="de-DE" sz="2800" b="1"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200861" y="2881137"/>
            <a:ext cx="9035845"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eaLnBrk="0" hangingPunct="0">
              <a:spcBef>
                <a:spcPts val="600"/>
              </a:spcBef>
              <a:buFont typeface="Arial" panose="020B0604020202020204" pitchFamily="34" charset="0"/>
              <a:buChar char="•"/>
            </a:pPr>
            <a:r>
              <a:rPr lang="en-US" sz="1600" dirty="0"/>
              <a:t>The primary escape route is the stairwell.</a:t>
            </a:r>
          </a:p>
          <a:p>
            <a:pPr marL="285750" lvl="0" indent="-285750" eaLnBrk="0" hangingPunct="0">
              <a:spcBef>
                <a:spcPts val="600"/>
              </a:spcBef>
              <a:buFont typeface="Arial" panose="020B0604020202020204" pitchFamily="34" charset="0"/>
              <a:buChar char="•"/>
            </a:pPr>
            <a:r>
              <a:rPr lang="en-US" sz="1600" dirty="0"/>
              <a:t>Secondary escape route: via the laboratory balconies on the west side, or at the end of the newly attached LKP building.</a:t>
            </a:r>
          </a:p>
          <a:p>
            <a:pPr marL="285750" lvl="0" indent="-285750" eaLnBrk="0" hangingPunct="0">
              <a:spcBef>
                <a:spcPts val="600"/>
              </a:spcBef>
              <a:buFont typeface="Arial" panose="020B0604020202020204" pitchFamily="34" charset="0"/>
              <a:buChar char="•"/>
            </a:pPr>
            <a:r>
              <a:rPr lang="en-US" sz="1600" dirty="0"/>
              <a:t>No emergency power supply is available.</a:t>
            </a:r>
          </a:p>
          <a:p>
            <a:pPr marL="285750" lvl="0" indent="-285750" eaLnBrk="0" hangingPunct="0">
              <a:spcBef>
                <a:spcPts val="600"/>
              </a:spcBef>
              <a:buFont typeface="Arial" panose="020B0604020202020204" pitchFamily="34" charset="0"/>
              <a:buChar char="•"/>
            </a:pPr>
            <a:r>
              <a:rPr lang="de-DE" altLang="de-DE" sz="1600" dirty="0">
                <a:latin typeface="Arial" panose="020B0604020202020204" pitchFamily="34" charset="0"/>
              </a:rPr>
              <a:t>Keep </a:t>
            </a:r>
            <a:r>
              <a:rPr lang="de-DE" altLang="de-DE" sz="1600" dirty="0" err="1">
                <a:latin typeface="Arial" panose="020B0604020202020204" pitchFamily="34" charset="0"/>
              </a:rPr>
              <a:t>windows</a:t>
            </a:r>
            <a:r>
              <a:rPr lang="de-DE" altLang="de-DE" sz="1600" dirty="0">
                <a:latin typeface="Arial" panose="020B0604020202020204" pitchFamily="34" charset="0"/>
              </a:rPr>
              <a:t> and </a:t>
            </a:r>
            <a:r>
              <a:rPr lang="de-DE" altLang="de-DE" sz="1600" dirty="0" err="1">
                <a:latin typeface="Arial" panose="020B0604020202020204" pitchFamily="34" charset="0"/>
              </a:rPr>
              <a:t>doors</a:t>
            </a:r>
            <a:r>
              <a:rPr lang="de-DE" altLang="de-DE" sz="1600" dirty="0">
                <a:latin typeface="Arial" panose="020B0604020202020204" pitchFamily="34" charset="0"/>
              </a:rPr>
              <a:t> </a:t>
            </a:r>
            <a:r>
              <a:rPr lang="de-DE" altLang="de-DE" sz="1600" dirty="0" err="1">
                <a:latin typeface="Arial" panose="020B0604020202020204" pitchFamily="34" charset="0"/>
              </a:rPr>
              <a:t>closed</a:t>
            </a:r>
            <a:r>
              <a:rPr lang="de-DE" altLang="de-DE" sz="1600" dirty="0">
                <a:latin typeface="Arial" panose="020B0604020202020204" pitchFamily="34" charset="0"/>
              </a:rPr>
              <a:t> </a:t>
            </a:r>
            <a:r>
              <a:rPr lang="de-DE" altLang="de-DE" sz="1600" dirty="0" err="1">
                <a:latin typeface="Arial" panose="020B0604020202020204" pitchFamily="34" charset="0"/>
              </a:rPr>
              <a:t>while</a:t>
            </a:r>
            <a:r>
              <a:rPr lang="de-DE" altLang="de-DE" sz="1600" dirty="0">
                <a:latin typeface="Arial" panose="020B0604020202020204" pitchFamily="34" charset="0"/>
              </a:rPr>
              <a:t> </a:t>
            </a:r>
            <a:r>
              <a:rPr lang="de-DE" altLang="de-DE" sz="1600" dirty="0" err="1">
                <a:latin typeface="Arial" panose="020B0604020202020204" pitchFamily="34" charset="0"/>
              </a:rPr>
              <a:t>working</a:t>
            </a:r>
            <a:r>
              <a:rPr lang="de-DE" altLang="de-DE" sz="1600" dirty="0">
                <a:latin typeface="Arial" panose="020B0604020202020204" pitchFamily="34" charset="0"/>
              </a:rPr>
              <a:t>.</a:t>
            </a:r>
          </a:p>
          <a:p>
            <a:pPr marL="285750" lvl="0" indent="-285750" eaLnBrk="0" hangingPunct="0">
              <a:spcBef>
                <a:spcPts val="600"/>
              </a:spcBef>
              <a:buFont typeface="Arial" panose="020B0604020202020204" pitchFamily="34" charset="0"/>
              <a:buChar char="•"/>
            </a:pPr>
            <a:r>
              <a:rPr lang="en-US" sz="1600" dirty="0">
                <a:latin typeface="Arial" panose="020B0604020202020204" pitchFamily="34" charset="0"/>
              </a:rPr>
              <a:t>Wear lab coat, closed shoes, long pants and safety goggles in designated areas.</a:t>
            </a:r>
          </a:p>
          <a:p>
            <a:pPr marL="285750" lvl="0" indent="-285750" eaLnBrk="0" hangingPunct="0">
              <a:spcBef>
                <a:spcPts val="600"/>
              </a:spcBef>
              <a:buFont typeface="Arial" panose="020B0604020202020204" pitchFamily="34" charset="0"/>
              <a:buChar char="•"/>
            </a:pPr>
            <a:r>
              <a:rPr lang="en-US" sz="1600" dirty="0"/>
              <a:t>Eating, drinking and storing food is prohibited in all areas, including the “thinking cells.”</a:t>
            </a:r>
          </a:p>
          <a:p>
            <a:pPr marL="285750" lvl="0" indent="-285750" eaLnBrk="0" hangingPunct="0">
              <a:spcBef>
                <a:spcPts val="600"/>
              </a:spcBef>
              <a:buFont typeface="Arial" panose="020B0604020202020204" pitchFamily="34" charset="0"/>
              <a:buChar char="•"/>
            </a:pPr>
            <a:r>
              <a:rPr lang="de-DE" altLang="de-DE" sz="1600" dirty="0">
                <a:latin typeface="Arial" panose="020B0604020202020204" pitchFamily="34" charset="0"/>
              </a:rPr>
              <a:t>Do not </a:t>
            </a:r>
            <a:r>
              <a:rPr lang="de-DE" altLang="de-DE" sz="1600" dirty="0" err="1">
                <a:latin typeface="Arial" panose="020B0604020202020204" pitchFamily="34" charset="0"/>
              </a:rPr>
              <a:t>pipette</a:t>
            </a:r>
            <a:r>
              <a:rPr lang="de-DE" altLang="de-DE" sz="1600" dirty="0">
                <a:latin typeface="Arial" panose="020B0604020202020204" pitchFamily="34" charset="0"/>
              </a:rPr>
              <a:t> </a:t>
            </a:r>
            <a:r>
              <a:rPr lang="de-DE" altLang="de-DE" sz="1600" dirty="0" err="1">
                <a:latin typeface="Arial" panose="020B0604020202020204" pitchFamily="34" charset="0"/>
              </a:rPr>
              <a:t>by</a:t>
            </a:r>
            <a:r>
              <a:rPr lang="de-DE" altLang="de-DE" sz="1600" dirty="0">
                <a:latin typeface="Arial" panose="020B0604020202020204" pitchFamily="34" charset="0"/>
              </a:rPr>
              <a:t> </a:t>
            </a:r>
            <a:r>
              <a:rPr lang="de-DE" altLang="de-DE" sz="1600" dirty="0" err="1">
                <a:latin typeface="Arial" panose="020B0604020202020204" pitchFamily="34" charset="0"/>
              </a:rPr>
              <a:t>mouth</a:t>
            </a:r>
            <a:r>
              <a:rPr lang="de-DE" altLang="de-DE" sz="1600" dirty="0">
                <a:latin typeface="Arial" panose="020B0604020202020204" pitchFamily="34" charset="0"/>
              </a:rPr>
              <a:t>.</a:t>
            </a:r>
          </a:p>
          <a:p>
            <a:pPr marL="285750" lvl="0" indent="-285750" eaLnBrk="0" hangingPunct="0">
              <a:spcBef>
                <a:spcPts val="600"/>
              </a:spcBef>
              <a:buFont typeface="Arial" panose="020B0604020202020204" pitchFamily="34" charset="0"/>
              <a:buChar char="•"/>
            </a:pPr>
            <a:r>
              <a:rPr lang="de-DE" altLang="de-DE" sz="1600" dirty="0" err="1">
                <a:latin typeface="Arial" panose="020B0604020202020204" pitchFamily="34" charset="0"/>
              </a:rPr>
              <a:t>Avoid</a:t>
            </a:r>
            <a:r>
              <a:rPr lang="de-DE" altLang="de-DE" sz="1600" dirty="0">
                <a:latin typeface="Arial" panose="020B0604020202020204" pitchFamily="34" charset="0"/>
              </a:rPr>
              <a:t> </a:t>
            </a:r>
            <a:r>
              <a:rPr lang="de-DE" altLang="de-DE" sz="1600" dirty="0" err="1">
                <a:latin typeface="Arial" panose="020B0604020202020204" pitchFamily="34" charset="0"/>
              </a:rPr>
              <a:t>using</a:t>
            </a:r>
            <a:r>
              <a:rPr lang="de-DE" altLang="de-DE" sz="1600" dirty="0">
                <a:latin typeface="Arial" panose="020B0604020202020204" pitchFamily="34" charset="0"/>
              </a:rPr>
              <a:t> sharp </a:t>
            </a:r>
            <a:r>
              <a:rPr lang="de-DE" altLang="de-DE" sz="1600" dirty="0" err="1">
                <a:latin typeface="Arial" panose="020B0604020202020204" pitchFamily="34" charset="0"/>
              </a:rPr>
              <a:t>or</a:t>
            </a:r>
            <a:r>
              <a:rPr lang="de-DE" altLang="de-DE" sz="1600" dirty="0">
                <a:latin typeface="Arial" panose="020B0604020202020204" pitchFamily="34" charset="0"/>
              </a:rPr>
              <a:t> </a:t>
            </a:r>
            <a:r>
              <a:rPr lang="de-DE" altLang="de-DE" sz="1600" dirty="0" err="1">
                <a:latin typeface="Arial" panose="020B0604020202020204" pitchFamily="34" charset="0"/>
              </a:rPr>
              <a:t>pointed</a:t>
            </a:r>
            <a:r>
              <a:rPr lang="de-DE" altLang="de-DE" sz="1600" dirty="0">
                <a:latin typeface="Arial" panose="020B0604020202020204" pitchFamily="34" charset="0"/>
              </a:rPr>
              <a:t> </a:t>
            </a:r>
            <a:r>
              <a:rPr lang="de-DE" altLang="de-DE" sz="1600" dirty="0" err="1">
                <a:latin typeface="Arial" panose="020B0604020202020204" pitchFamily="34" charset="0"/>
              </a:rPr>
              <a:t>objects</a:t>
            </a:r>
            <a:r>
              <a:rPr lang="de-DE" altLang="de-DE" sz="1600" dirty="0">
                <a:latin typeface="Arial" panose="020B0604020202020204" pitchFamily="34" charset="0"/>
              </a:rPr>
              <a:t> </a:t>
            </a:r>
            <a:r>
              <a:rPr lang="de-DE" altLang="de-DE" sz="1600" dirty="0" err="1">
                <a:latin typeface="Arial" panose="020B0604020202020204" pitchFamily="34" charset="0"/>
              </a:rPr>
              <a:t>whenever</a:t>
            </a:r>
            <a:r>
              <a:rPr lang="de-DE" altLang="de-DE" sz="1600" dirty="0">
                <a:latin typeface="Arial" panose="020B0604020202020204" pitchFamily="34" charset="0"/>
              </a:rPr>
              <a:t> possible.</a:t>
            </a:r>
          </a:p>
          <a:p>
            <a:pPr marL="285750" lvl="0" indent="-285750" eaLnBrk="0" hangingPunct="0">
              <a:spcBef>
                <a:spcPts val="600"/>
              </a:spcBef>
              <a:buFont typeface="Arial" panose="020B0604020202020204" pitchFamily="34" charset="0"/>
              <a:buChar char="•"/>
            </a:pPr>
            <a:r>
              <a:rPr lang="de-DE" altLang="de-DE" sz="1600" dirty="0">
                <a:latin typeface="Arial" panose="020B0604020202020204" pitchFamily="34" charset="0"/>
              </a:rPr>
              <a:t>Keep </a:t>
            </a:r>
            <a:r>
              <a:rPr lang="de-DE" altLang="de-DE" sz="1600" dirty="0" err="1">
                <a:latin typeface="Arial" panose="020B0604020202020204" pitchFamily="34" charset="0"/>
              </a:rPr>
              <a:t>laboratory</a:t>
            </a:r>
            <a:r>
              <a:rPr lang="de-DE" altLang="de-DE" sz="1600" dirty="0">
                <a:latin typeface="Arial" panose="020B0604020202020204" pitchFamily="34" charset="0"/>
              </a:rPr>
              <a:t> </a:t>
            </a:r>
            <a:r>
              <a:rPr lang="de-DE" altLang="de-DE" sz="1600" dirty="0" err="1">
                <a:latin typeface="Arial" panose="020B0604020202020204" pitchFamily="34" charset="0"/>
              </a:rPr>
              <a:t>spaces</a:t>
            </a:r>
            <a:r>
              <a:rPr lang="de-DE" altLang="de-DE" sz="1600" dirty="0">
                <a:latin typeface="Arial" panose="020B0604020202020204" pitchFamily="34" charset="0"/>
              </a:rPr>
              <a:t> </a:t>
            </a:r>
            <a:r>
              <a:rPr lang="de-DE" altLang="de-DE" sz="1600" dirty="0" err="1">
                <a:latin typeface="Arial" panose="020B0604020202020204" pitchFamily="34" charset="0"/>
              </a:rPr>
              <a:t>tidy</a:t>
            </a:r>
            <a:r>
              <a:rPr lang="de-DE" altLang="de-DE" sz="1600" dirty="0">
                <a:latin typeface="Arial" panose="020B0604020202020204" pitchFamily="34" charset="0"/>
              </a:rPr>
              <a:t> and clean:</a:t>
            </a:r>
          </a:p>
          <a:p>
            <a:pPr marL="171450" lvl="0" indent="-171450" eaLnBrk="0" hangingPunct="0">
              <a:spcBef>
                <a:spcPts val="600"/>
              </a:spcBef>
              <a:buFont typeface="Symbol" panose="05050102010706020507" pitchFamily="18" charset="2"/>
              <a:buChar char="-"/>
            </a:pPr>
            <a:r>
              <a:rPr lang="de-DE" altLang="de-DE" sz="1200" dirty="0">
                <a:latin typeface="Arial" panose="020B0604020202020204" pitchFamily="34" charset="0"/>
              </a:rPr>
              <a:t> </a:t>
            </a:r>
            <a:r>
              <a:rPr lang="de-DE" altLang="de-DE" sz="1200" dirty="0" err="1">
                <a:latin typeface="Arial" panose="020B0604020202020204" pitchFamily="34" charset="0"/>
              </a:rPr>
              <a:t>Only</a:t>
            </a:r>
            <a:r>
              <a:rPr lang="de-DE" altLang="de-DE" sz="1200" dirty="0">
                <a:latin typeface="Arial" panose="020B0604020202020204" pitchFamily="34" charset="0"/>
              </a:rPr>
              <a:t> </a:t>
            </a:r>
            <a:r>
              <a:rPr lang="de-DE" altLang="de-DE" sz="1200" dirty="0" err="1">
                <a:latin typeface="Arial" panose="020B0604020202020204" pitchFamily="34" charset="0"/>
              </a:rPr>
              <a:t>keep</a:t>
            </a:r>
            <a:r>
              <a:rPr lang="de-DE" altLang="de-DE" sz="1200" dirty="0">
                <a:latin typeface="Arial" panose="020B0604020202020204" pitchFamily="34" charset="0"/>
              </a:rPr>
              <a:t> </a:t>
            </a:r>
            <a:r>
              <a:rPr lang="de-DE" altLang="de-DE" sz="1200" dirty="0" err="1">
                <a:latin typeface="Arial" panose="020B0604020202020204" pitchFamily="34" charset="0"/>
              </a:rPr>
              <a:t>the</a:t>
            </a:r>
            <a:r>
              <a:rPr lang="de-DE" altLang="de-DE" sz="1200" dirty="0">
                <a:latin typeface="Arial" panose="020B0604020202020204" pitchFamily="34" charset="0"/>
              </a:rPr>
              <a:t> </a:t>
            </a:r>
            <a:r>
              <a:rPr lang="de-DE" altLang="de-DE" sz="1200" dirty="0" err="1">
                <a:latin typeface="Arial" panose="020B0604020202020204" pitchFamily="34" charset="0"/>
              </a:rPr>
              <a:t>equipment</a:t>
            </a:r>
            <a:r>
              <a:rPr lang="de-DE" altLang="de-DE" sz="1200" dirty="0">
                <a:latin typeface="Arial" panose="020B0604020202020204" pitchFamily="34" charset="0"/>
              </a:rPr>
              <a:t> and </a:t>
            </a:r>
            <a:r>
              <a:rPr lang="de-DE" altLang="de-DE" sz="1200" dirty="0" err="1">
                <a:latin typeface="Arial" panose="020B0604020202020204" pitchFamily="34" charset="0"/>
              </a:rPr>
              <a:t>materials</a:t>
            </a:r>
            <a:r>
              <a:rPr lang="de-DE" altLang="de-DE" sz="1200" dirty="0">
                <a:latin typeface="Arial" panose="020B0604020202020204" pitchFamily="34" charset="0"/>
              </a:rPr>
              <a:t> on </a:t>
            </a:r>
            <a:r>
              <a:rPr lang="de-DE" altLang="de-DE" sz="1200" dirty="0" err="1">
                <a:latin typeface="Arial" panose="020B0604020202020204" pitchFamily="34" charset="0"/>
              </a:rPr>
              <a:t>the</a:t>
            </a:r>
            <a:r>
              <a:rPr lang="de-DE" altLang="de-DE" sz="1200" dirty="0">
                <a:latin typeface="Arial" panose="020B0604020202020204" pitchFamily="34" charset="0"/>
              </a:rPr>
              <a:t> </a:t>
            </a:r>
            <a:r>
              <a:rPr lang="de-DE" altLang="de-DE" sz="1200" dirty="0" err="1">
                <a:latin typeface="Arial" panose="020B0604020202020204" pitchFamily="34" charset="0"/>
              </a:rPr>
              <a:t>workbench</a:t>
            </a:r>
            <a:r>
              <a:rPr lang="de-DE" altLang="de-DE" sz="1200" dirty="0">
                <a:latin typeface="Arial" panose="020B0604020202020204" pitchFamily="34" charset="0"/>
              </a:rPr>
              <a:t> </a:t>
            </a:r>
            <a:r>
              <a:rPr lang="de-DE" altLang="de-DE" sz="1200" dirty="0" err="1">
                <a:latin typeface="Arial" panose="020B0604020202020204" pitchFamily="34" charset="0"/>
              </a:rPr>
              <a:t>that</a:t>
            </a:r>
            <a:r>
              <a:rPr lang="de-DE" altLang="de-DE" sz="1200" dirty="0">
                <a:latin typeface="Arial" panose="020B0604020202020204" pitchFamily="34" charset="0"/>
              </a:rPr>
              <a:t> </a:t>
            </a:r>
            <a:r>
              <a:rPr lang="de-DE" altLang="de-DE" sz="1200" dirty="0" err="1">
                <a:latin typeface="Arial" panose="020B0604020202020204" pitchFamily="34" charset="0"/>
              </a:rPr>
              <a:t>are</a:t>
            </a:r>
            <a:r>
              <a:rPr lang="de-DE" altLang="de-DE" sz="1200" dirty="0">
                <a:latin typeface="Arial" panose="020B0604020202020204" pitchFamily="34" charset="0"/>
              </a:rPr>
              <a:t> </a:t>
            </a:r>
            <a:r>
              <a:rPr lang="de-DE" altLang="de-DE" sz="1200" dirty="0" err="1">
                <a:latin typeface="Arial" panose="020B0604020202020204" pitchFamily="34" charset="0"/>
              </a:rPr>
              <a:t>actually</a:t>
            </a:r>
            <a:r>
              <a:rPr lang="de-DE" altLang="de-DE" sz="1200" dirty="0">
                <a:latin typeface="Arial" panose="020B0604020202020204" pitchFamily="34" charset="0"/>
              </a:rPr>
              <a:t> </a:t>
            </a:r>
            <a:r>
              <a:rPr lang="de-DE" altLang="de-DE" sz="1200" dirty="0" err="1">
                <a:latin typeface="Arial" panose="020B0604020202020204" pitchFamily="34" charset="0"/>
              </a:rPr>
              <a:t>needed</a:t>
            </a:r>
            <a:r>
              <a:rPr lang="de-DE" altLang="de-DE" sz="1200" dirty="0">
                <a:latin typeface="Arial" panose="020B0604020202020204" pitchFamily="34" charset="0"/>
              </a:rPr>
              <a:t>.</a:t>
            </a:r>
          </a:p>
          <a:p>
            <a:pPr marL="171450" lvl="0" indent="-171450" eaLnBrk="0" hangingPunct="0">
              <a:spcBef>
                <a:spcPts val="600"/>
              </a:spcBef>
              <a:buFont typeface="Symbol" panose="05050102010706020507" pitchFamily="18" charset="2"/>
              <a:buChar char="-"/>
            </a:pPr>
            <a:r>
              <a:rPr lang="de-DE" altLang="de-DE" sz="1200" dirty="0">
                <a:latin typeface="Arial" panose="020B0604020202020204" pitchFamily="34" charset="0"/>
              </a:rPr>
              <a:t>Store </a:t>
            </a:r>
            <a:r>
              <a:rPr lang="de-DE" altLang="de-DE" sz="1200" dirty="0" err="1">
                <a:latin typeface="Arial" panose="020B0604020202020204" pitchFamily="34" charset="0"/>
              </a:rPr>
              <a:t>supplies</a:t>
            </a:r>
            <a:r>
              <a:rPr lang="de-DE" altLang="de-DE" sz="1200" dirty="0">
                <a:latin typeface="Arial" panose="020B0604020202020204" pitchFamily="34" charset="0"/>
              </a:rPr>
              <a:t> in </a:t>
            </a:r>
            <a:r>
              <a:rPr lang="de-DE" altLang="de-DE" sz="1200" dirty="0" err="1">
                <a:latin typeface="Arial" panose="020B0604020202020204" pitchFamily="34" charset="0"/>
              </a:rPr>
              <a:t>storage</a:t>
            </a:r>
            <a:r>
              <a:rPr lang="de-DE" altLang="de-DE" sz="1200" dirty="0">
                <a:latin typeface="Arial" panose="020B0604020202020204" pitchFamily="34" charset="0"/>
              </a:rPr>
              <a:t> </a:t>
            </a:r>
            <a:r>
              <a:rPr lang="de-DE" altLang="de-DE" sz="1200" dirty="0" err="1">
                <a:latin typeface="Arial" panose="020B0604020202020204" pitchFamily="34" charset="0"/>
              </a:rPr>
              <a:t>rooms</a:t>
            </a:r>
            <a:r>
              <a:rPr lang="de-DE" altLang="de-DE" sz="1200" dirty="0">
                <a:latin typeface="Arial" panose="020B0604020202020204" pitchFamily="34" charset="0"/>
              </a:rPr>
              <a:t> </a:t>
            </a:r>
            <a:r>
              <a:rPr lang="de-DE" altLang="de-DE" sz="1200" dirty="0" err="1">
                <a:latin typeface="Arial" panose="020B0604020202020204" pitchFamily="34" charset="0"/>
              </a:rPr>
              <a:t>or</a:t>
            </a:r>
            <a:r>
              <a:rPr lang="de-DE" altLang="de-DE" sz="1200" dirty="0">
                <a:latin typeface="Arial" panose="020B0604020202020204" pitchFamily="34" charset="0"/>
              </a:rPr>
              <a:t> </a:t>
            </a:r>
            <a:r>
              <a:rPr lang="de-DE" altLang="de-DE" sz="1200" dirty="0" err="1">
                <a:latin typeface="Arial" panose="020B0604020202020204" pitchFamily="34" charset="0"/>
              </a:rPr>
              <a:t>cabinets</a:t>
            </a:r>
            <a:r>
              <a:rPr lang="de-DE" altLang="de-DE" sz="1200" dirty="0">
                <a:latin typeface="Arial" panose="020B0604020202020204" pitchFamily="34" charset="0"/>
              </a:rPr>
              <a:t> </a:t>
            </a:r>
            <a:r>
              <a:rPr lang="de-DE" altLang="de-DE" sz="1200" dirty="0" err="1">
                <a:latin typeface="Arial" panose="020B0604020202020204" pitchFamily="34" charset="0"/>
              </a:rPr>
              <a:t>whenever</a:t>
            </a:r>
            <a:r>
              <a:rPr lang="de-DE" altLang="de-DE" sz="1200" dirty="0">
                <a:latin typeface="Arial" panose="020B0604020202020204" pitchFamily="34" charset="0"/>
              </a:rPr>
              <a:t> possible.</a:t>
            </a:r>
          </a:p>
          <a:p>
            <a:pPr lvl="0" eaLnBrk="0" hangingPunct="0"/>
            <a:endParaRPr lang="de-DE" altLang="de-DE" sz="1200" dirty="0">
              <a:latin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1000"/>
                                        <p:tgtEl>
                                          <p:spTgt spid="5">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1000"/>
                                        <p:tgtEl>
                                          <p:spTgt spid="5">
                                            <p:txEl>
                                              <p:pRg st="2" end="2"/>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1000"/>
                                        <p:tgtEl>
                                          <p:spTgt spid="5">
                                            <p:txEl>
                                              <p:pRg st="3" end="3"/>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1000"/>
                                        <p:tgtEl>
                                          <p:spTgt spid="5">
                                            <p:txEl>
                                              <p:pRg st="4" end="4"/>
                                            </p:txEl>
                                          </p:spTgt>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1000"/>
                                        <p:tgtEl>
                                          <p:spTgt spid="5">
                                            <p:txEl>
                                              <p:pRg st="5" end="5"/>
                                            </p:txEl>
                                          </p:spTgt>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dissolve">
                                      <p:cBhvr>
                                        <p:cTn id="31" dur="1000"/>
                                        <p:tgtEl>
                                          <p:spTgt spid="5">
                                            <p:txEl>
                                              <p:pRg st="6" end="6"/>
                                            </p:txEl>
                                          </p:spTgt>
                                        </p:tgtEl>
                                      </p:cBhvr>
                                    </p:animEffect>
                                  </p:childTnLst>
                                </p:cTn>
                              </p:par>
                            </p:childTnLst>
                          </p:cTn>
                        </p:par>
                        <p:par>
                          <p:cTn id="32" fill="hold">
                            <p:stCondLst>
                              <p:cond delay="7000"/>
                            </p:stCondLst>
                            <p:childTnLst>
                              <p:par>
                                <p:cTn id="33" presetID="9"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dissolve">
                                      <p:cBhvr>
                                        <p:cTn id="35" dur="1000"/>
                                        <p:tgtEl>
                                          <p:spTgt spid="5">
                                            <p:txEl>
                                              <p:pRg st="7" end="7"/>
                                            </p:txEl>
                                          </p:spTgt>
                                        </p:tgtEl>
                                      </p:cBhvr>
                                    </p:animEffect>
                                  </p:childTnLst>
                                </p:cTn>
                              </p:par>
                            </p:childTnLst>
                          </p:cTn>
                        </p:par>
                        <p:par>
                          <p:cTn id="36" fill="hold">
                            <p:stCondLst>
                              <p:cond delay="8000"/>
                            </p:stCondLst>
                            <p:childTnLst>
                              <p:par>
                                <p:cTn id="37" presetID="9" presetClass="entr" presetSubtype="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dissolve">
                                      <p:cBhvr>
                                        <p:cTn id="39" dur="1000"/>
                                        <p:tgtEl>
                                          <p:spTgt spid="5">
                                            <p:txEl>
                                              <p:pRg st="8" end="8"/>
                                            </p:txEl>
                                          </p:spTgt>
                                        </p:tgtEl>
                                      </p:cBhvr>
                                    </p:animEffect>
                                  </p:childTnLst>
                                </p:cTn>
                              </p:par>
                            </p:childTnLst>
                          </p:cTn>
                        </p:par>
                        <p:par>
                          <p:cTn id="40" fill="hold">
                            <p:stCondLst>
                              <p:cond delay="9000"/>
                            </p:stCondLst>
                            <p:childTnLst>
                              <p:par>
                                <p:cTn id="41" presetID="9" presetClass="entr" presetSubtype="0" fill="hold"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dissolve">
                                      <p:cBhvr>
                                        <p:cTn id="43" dur="1000"/>
                                        <p:tgtEl>
                                          <p:spTgt spid="5">
                                            <p:txEl>
                                              <p:pRg st="9" end="9"/>
                                            </p:txEl>
                                          </p:spTgt>
                                        </p:tgtEl>
                                      </p:cBhvr>
                                    </p:animEffect>
                                  </p:childTnLst>
                                </p:cTn>
                              </p:par>
                            </p:childTnLst>
                          </p:cTn>
                        </p:par>
                        <p:par>
                          <p:cTn id="44" fill="hold">
                            <p:stCondLst>
                              <p:cond delay="10000"/>
                            </p:stCondLst>
                            <p:childTnLst>
                              <p:par>
                                <p:cTn id="45" presetID="9" presetClass="entr" presetSubtype="0" fill="hold"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dissolve">
                                      <p:cBhvr>
                                        <p:cTn id="47"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6</a:t>
            </a:fld>
            <a:endParaRPr lang="de-DE"/>
          </a:p>
        </p:txBody>
      </p:sp>
      <p:sp>
        <p:nvSpPr>
          <p:cNvPr id="6" name="Rectangle 2"/>
          <p:cNvSpPr>
            <a:spLocks noChangeArrowheads="1"/>
          </p:cNvSpPr>
          <p:nvPr/>
        </p:nvSpPr>
        <p:spPr bwMode="auto">
          <a:xfrm>
            <a:off x="303846" y="1409454"/>
            <a:ext cx="8536305"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eaLnBrk="0" hangingPunct="0">
              <a:spcBef>
                <a:spcPts val="600"/>
              </a:spcBef>
              <a:buFontTx/>
              <a:buChar char="•"/>
            </a:pPr>
            <a:r>
              <a:rPr lang="de-DE" altLang="de-DE" dirty="0" err="1">
                <a:latin typeface="Arial" panose="020B0604020202020204" pitchFamily="34" charset="0"/>
              </a:rPr>
              <a:t>Good</a:t>
            </a:r>
            <a:r>
              <a:rPr lang="de-DE" altLang="de-DE" dirty="0">
                <a:latin typeface="Arial" panose="020B0604020202020204" pitchFamily="34" charset="0"/>
              </a:rPr>
              <a:t> </a:t>
            </a:r>
            <a:r>
              <a:rPr lang="de-DE" altLang="de-DE" dirty="0" err="1">
                <a:latin typeface="Arial" panose="020B0604020202020204" pitchFamily="34" charset="0"/>
              </a:rPr>
              <a:t>microbiological</a:t>
            </a:r>
            <a:r>
              <a:rPr lang="de-DE" altLang="de-DE" dirty="0">
                <a:latin typeface="Arial" panose="020B0604020202020204" pitchFamily="34" charset="0"/>
              </a:rPr>
              <a:t> </a:t>
            </a:r>
            <a:r>
              <a:rPr lang="de-DE" altLang="de-DE" dirty="0" err="1">
                <a:latin typeface="Arial" panose="020B0604020202020204" pitchFamily="34" charset="0"/>
              </a:rPr>
              <a:t>practices</a:t>
            </a:r>
            <a:r>
              <a:rPr lang="de-DE" altLang="de-DE" dirty="0">
                <a:latin typeface="Arial" panose="020B0604020202020204" pitchFamily="34" charset="0"/>
              </a:rPr>
              <a:t> must </a:t>
            </a:r>
            <a:r>
              <a:rPr lang="de-DE" altLang="de-DE" dirty="0" err="1">
                <a:latin typeface="Arial" panose="020B0604020202020204" pitchFamily="34" charset="0"/>
              </a:rPr>
              <a:t>be</a:t>
            </a:r>
            <a:r>
              <a:rPr lang="de-DE" altLang="de-DE" dirty="0">
                <a:latin typeface="Arial" panose="020B0604020202020204" pitchFamily="34" charset="0"/>
              </a:rPr>
              <a:t> </a:t>
            </a:r>
            <a:r>
              <a:rPr lang="de-DE" altLang="de-DE" dirty="0" err="1">
                <a:latin typeface="Arial" panose="020B0604020202020204" pitchFamily="34" charset="0"/>
              </a:rPr>
              <a:t>followed</a:t>
            </a:r>
            <a:r>
              <a:rPr lang="de-DE" altLang="de-DE" dirty="0">
                <a:latin typeface="Arial" panose="020B0604020202020204" pitchFamily="34" charset="0"/>
              </a:rPr>
              <a:t> at all </a:t>
            </a:r>
            <a:r>
              <a:rPr lang="de-DE" altLang="de-DE" dirty="0" err="1">
                <a:latin typeface="Arial" panose="020B0604020202020204" pitchFamily="34" charset="0"/>
              </a:rPr>
              <a:t>times</a:t>
            </a:r>
            <a:r>
              <a:rPr lang="de-DE" altLang="de-DE" dirty="0">
                <a:latin typeface="Arial" panose="020B0604020202020204" pitchFamily="34" charset="0"/>
              </a:rPr>
              <a:t>.</a:t>
            </a:r>
          </a:p>
          <a:p>
            <a:pPr marL="285750" lvl="0" indent="-285750" eaLnBrk="0" hangingPunct="0">
              <a:spcBef>
                <a:spcPts val="600"/>
              </a:spcBef>
              <a:buFontTx/>
              <a:buChar char="•"/>
            </a:pPr>
            <a:r>
              <a:rPr lang="de-DE" altLang="de-DE" dirty="0" err="1">
                <a:latin typeface="Arial" panose="020B0604020202020204" pitchFamily="34" charset="0"/>
              </a:rPr>
              <a:t>Avoid</a:t>
            </a:r>
            <a:r>
              <a:rPr lang="de-DE" altLang="de-DE" dirty="0">
                <a:latin typeface="Arial" panose="020B0604020202020204" pitchFamily="34" charset="0"/>
              </a:rPr>
              <a:t> </a:t>
            </a:r>
            <a:r>
              <a:rPr lang="de-DE" altLang="de-DE" dirty="0" err="1">
                <a:latin typeface="Arial" panose="020B0604020202020204" pitchFamily="34" charset="0"/>
              </a:rPr>
              <a:t>aerosol</a:t>
            </a:r>
            <a:r>
              <a:rPr lang="de-DE" altLang="de-DE" dirty="0">
                <a:latin typeface="Arial" panose="020B0604020202020204" pitchFamily="34" charset="0"/>
              </a:rPr>
              <a:t> </a:t>
            </a:r>
            <a:r>
              <a:rPr lang="de-DE" altLang="de-DE" dirty="0" err="1">
                <a:latin typeface="Arial" panose="020B0604020202020204" pitchFamily="34" charset="0"/>
              </a:rPr>
              <a:t>formation</a:t>
            </a:r>
            <a:r>
              <a:rPr lang="de-DE" altLang="de-DE" dirty="0">
                <a:latin typeface="Arial" panose="020B0604020202020204" pitchFamily="34" charset="0"/>
              </a:rPr>
              <a:t>.</a:t>
            </a:r>
          </a:p>
          <a:p>
            <a:pPr marL="285750" lvl="0" indent="-285750" eaLnBrk="0" hangingPunct="0">
              <a:spcBef>
                <a:spcPts val="600"/>
              </a:spcBef>
              <a:buFontTx/>
              <a:buChar char="•"/>
            </a:pPr>
            <a:r>
              <a:rPr lang="de-DE" altLang="de-DE" dirty="0" err="1">
                <a:latin typeface="Arial" panose="020B0604020202020204" pitchFamily="34" charset="0"/>
              </a:rPr>
              <a:t>Contaminated</a:t>
            </a:r>
            <a:r>
              <a:rPr lang="de-DE" altLang="de-DE" dirty="0">
                <a:latin typeface="Arial" panose="020B0604020202020204" pitchFamily="34" charset="0"/>
              </a:rPr>
              <a:t> </a:t>
            </a:r>
            <a:r>
              <a:rPr lang="de-DE" altLang="de-DE" dirty="0" err="1">
                <a:latin typeface="Arial" panose="020B0604020202020204" pitchFamily="34" charset="0"/>
              </a:rPr>
              <a:t>areas</a:t>
            </a:r>
            <a:r>
              <a:rPr lang="de-DE" altLang="de-DE" dirty="0">
                <a:latin typeface="Arial" panose="020B0604020202020204" pitchFamily="34" charset="0"/>
              </a:rPr>
              <a:t> must </a:t>
            </a:r>
            <a:r>
              <a:rPr lang="de-DE" altLang="de-DE" dirty="0" err="1">
                <a:latin typeface="Arial" panose="020B0604020202020204" pitchFamily="34" charset="0"/>
              </a:rPr>
              <a:t>be</a:t>
            </a:r>
            <a:r>
              <a:rPr lang="de-DE" altLang="de-DE" dirty="0">
                <a:latin typeface="Arial" panose="020B0604020202020204" pitchFamily="34" charset="0"/>
              </a:rPr>
              <a:t> </a:t>
            </a:r>
            <a:r>
              <a:rPr lang="de-DE" altLang="de-DE" dirty="0" err="1">
                <a:latin typeface="Arial" panose="020B0604020202020204" pitchFamily="34" charset="0"/>
              </a:rPr>
              <a:t>disinfected</a:t>
            </a:r>
            <a:r>
              <a:rPr lang="de-DE" altLang="de-DE" dirty="0">
                <a:latin typeface="Arial" panose="020B0604020202020204" pitchFamily="34" charset="0"/>
              </a:rPr>
              <a:t> </a:t>
            </a:r>
            <a:r>
              <a:rPr lang="de-DE" altLang="de-DE" dirty="0" err="1">
                <a:latin typeface="Arial" panose="020B0604020202020204" pitchFamily="34" charset="0"/>
              </a:rPr>
              <a:t>immediately</a:t>
            </a:r>
            <a:r>
              <a:rPr lang="de-DE" altLang="de-DE" dirty="0">
                <a:latin typeface="Arial" panose="020B0604020202020204" pitchFamily="34" charset="0"/>
              </a:rPr>
              <a:t>.</a:t>
            </a:r>
          </a:p>
          <a:p>
            <a:pPr marL="285750" lvl="0" indent="-285750" eaLnBrk="0" hangingPunct="0">
              <a:spcBef>
                <a:spcPts val="600"/>
              </a:spcBef>
              <a:buFontTx/>
              <a:buChar char="•"/>
            </a:pPr>
            <a:r>
              <a:rPr lang="de-DE" altLang="de-DE" dirty="0">
                <a:latin typeface="Arial" panose="020B0604020202020204" pitchFamily="34" charset="0"/>
              </a:rPr>
              <a:t>Equipment </a:t>
            </a:r>
            <a:r>
              <a:rPr lang="de-DE" altLang="de-DE" dirty="0" err="1">
                <a:latin typeface="Arial" panose="020B0604020202020204" pitchFamily="34" charset="0"/>
              </a:rPr>
              <a:t>that</a:t>
            </a:r>
            <a:r>
              <a:rPr lang="de-DE" altLang="de-DE" dirty="0">
                <a:latin typeface="Arial" panose="020B0604020202020204" pitchFamily="34" charset="0"/>
              </a:rPr>
              <a:t> </a:t>
            </a:r>
            <a:r>
              <a:rPr lang="de-DE" altLang="de-DE" dirty="0" err="1">
                <a:latin typeface="Arial" panose="020B0604020202020204" pitchFamily="34" charset="0"/>
              </a:rPr>
              <a:t>has</a:t>
            </a:r>
            <a:r>
              <a:rPr lang="de-DE" altLang="de-DE" dirty="0">
                <a:latin typeface="Arial" panose="020B0604020202020204" pitchFamily="34" charset="0"/>
              </a:rPr>
              <a:t> </a:t>
            </a:r>
            <a:r>
              <a:rPr lang="de-DE" altLang="de-DE" dirty="0" err="1">
                <a:latin typeface="Arial" panose="020B0604020202020204" pitchFamily="34" charset="0"/>
              </a:rPr>
              <a:t>come</a:t>
            </a:r>
            <a:r>
              <a:rPr lang="de-DE" altLang="de-DE" dirty="0">
                <a:latin typeface="Arial" panose="020B0604020202020204" pitchFamily="34" charset="0"/>
              </a:rPr>
              <a:t> </a:t>
            </a:r>
            <a:r>
              <a:rPr lang="de-DE" altLang="de-DE" dirty="0" err="1">
                <a:latin typeface="Arial" panose="020B0604020202020204" pitchFamily="34" charset="0"/>
              </a:rPr>
              <a:t>into</a:t>
            </a:r>
            <a:r>
              <a:rPr lang="de-DE" altLang="de-DE" dirty="0">
                <a:latin typeface="Arial" panose="020B0604020202020204" pitchFamily="34" charset="0"/>
              </a:rPr>
              <a:t> </a:t>
            </a:r>
            <a:r>
              <a:rPr lang="de-DE" altLang="de-DE" dirty="0" err="1">
                <a:latin typeface="Arial" panose="020B0604020202020204" pitchFamily="34" charset="0"/>
              </a:rPr>
              <a:t>direct</a:t>
            </a:r>
            <a:r>
              <a:rPr lang="de-DE" altLang="de-DE" dirty="0">
                <a:latin typeface="Arial" panose="020B0604020202020204" pitchFamily="34" charset="0"/>
              </a:rPr>
              <a:t> </a:t>
            </a:r>
            <a:r>
              <a:rPr lang="de-DE" altLang="de-DE" dirty="0" err="1">
                <a:latin typeface="Arial" panose="020B0604020202020204" pitchFamily="34" charset="0"/>
              </a:rPr>
              <a:t>contact</a:t>
            </a:r>
            <a:r>
              <a:rPr lang="de-DE" altLang="de-DE" dirty="0">
                <a:latin typeface="Arial" panose="020B0604020202020204" pitchFamily="34" charset="0"/>
              </a:rPr>
              <a:t> </a:t>
            </a:r>
            <a:r>
              <a:rPr lang="de-DE" altLang="de-DE" dirty="0" err="1">
                <a:latin typeface="Arial" panose="020B0604020202020204" pitchFamily="34" charset="0"/>
              </a:rPr>
              <a:t>with</a:t>
            </a:r>
            <a:r>
              <a:rPr lang="de-DE" altLang="de-DE" dirty="0">
                <a:latin typeface="Arial" panose="020B0604020202020204" pitchFamily="34" charset="0"/>
              </a:rPr>
              <a:t> GMOs must </a:t>
            </a:r>
            <a:r>
              <a:rPr lang="de-DE" altLang="de-DE" dirty="0" err="1">
                <a:latin typeface="Arial" panose="020B0604020202020204" pitchFamily="34" charset="0"/>
              </a:rPr>
              <a:t>be</a:t>
            </a:r>
            <a:r>
              <a:rPr lang="de-DE" altLang="de-DE" dirty="0">
                <a:latin typeface="Arial" panose="020B0604020202020204" pitchFamily="34" charset="0"/>
              </a:rPr>
              <a:t> </a:t>
            </a:r>
            <a:r>
              <a:rPr lang="de-DE" altLang="de-DE" dirty="0" err="1">
                <a:latin typeface="Arial" panose="020B0604020202020204" pitchFamily="34" charset="0"/>
              </a:rPr>
              <a:t>autoclaved</a:t>
            </a:r>
            <a:r>
              <a:rPr lang="de-DE" altLang="de-DE" dirty="0">
                <a:latin typeface="Arial" panose="020B0604020202020204" pitchFamily="34" charset="0"/>
              </a:rPr>
              <a:t> </a:t>
            </a:r>
            <a:r>
              <a:rPr lang="de-DE" altLang="de-DE" dirty="0" err="1">
                <a:latin typeface="Arial" panose="020B0604020202020204" pitchFamily="34" charset="0"/>
              </a:rPr>
              <a:t>or</a:t>
            </a:r>
            <a:r>
              <a:rPr lang="de-DE" altLang="de-DE" dirty="0">
                <a:latin typeface="Arial" panose="020B0604020202020204" pitchFamily="34" charset="0"/>
              </a:rPr>
              <a:t> </a:t>
            </a:r>
            <a:r>
              <a:rPr lang="de-DE" altLang="de-DE" dirty="0" err="1">
                <a:latin typeface="Arial" panose="020B0604020202020204" pitchFamily="34" charset="0"/>
              </a:rPr>
              <a:t>disinfected</a:t>
            </a:r>
            <a:r>
              <a:rPr lang="de-DE" altLang="de-DE" dirty="0">
                <a:latin typeface="Arial" panose="020B0604020202020204" pitchFamily="34" charset="0"/>
              </a:rPr>
              <a:t> </a:t>
            </a:r>
            <a:r>
              <a:rPr lang="de-DE" altLang="de-DE" dirty="0" err="1">
                <a:latin typeface="Arial" panose="020B0604020202020204" pitchFamily="34" charset="0"/>
              </a:rPr>
              <a:t>before</a:t>
            </a:r>
            <a:r>
              <a:rPr lang="de-DE" altLang="de-DE" dirty="0">
                <a:latin typeface="Arial" panose="020B0604020202020204" pitchFamily="34" charset="0"/>
              </a:rPr>
              <a:t> </a:t>
            </a:r>
            <a:r>
              <a:rPr lang="de-DE" altLang="de-DE" dirty="0" err="1">
                <a:latin typeface="Arial" panose="020B0604020202020204" pitchFamily="34" charset="0"/>
              </a:rPr>
              <a:t>cleaning</a:t>
            </a:r>
            <a:endParaRPr lang="en-US" dirty="0"/>
          </a:p>
          <a:p>
            <a:pPr marL="285750" indent="-285750">
              <a:spcBef>
                <a:spcPts val="600"/>
              </a:spcBef>
              <a:buFont typeface="Arial" panose="020B0604020202020204" pitchFamily="34" charset="0"/>
              <a:buChar char="•"/>
            </a:pPr>
            <a:r>
              <a:rPr lang="en-US" dirty="0"/>
              <a:t>After completing work and before leaving the laboratory, wash hands.</a:t>
            </a:r>
          </a:p>
          <a:p>
            <a:pPr marL="285750" indent="-285750">
              <a:spcBef>
                <a:spcPts val="600"/>
              </a:spcBef>
              <a:buFont typeface="Arial" panose="020B0604020202020204" pitchFamily="34" charset="0"/>
              <a:buChar char="•"/>
            </a:pPr>
            <a:r>
              <a:rPr lang="en-US" dirty="0"/>
              <a:t>Genetic engineering work is only permitted at designated workstations (washable surfaces resistant to disinfectants, e.g., stoneware or melamine).</a:t>
            </a:r>
          </a:p>
          <a:p>
            <a:pPr marL="285750" indent="-285750">
              <a:spcBef>
                <a:spcPts val="600"/>
              </a:spcBef>
              <a:buFont typeface="Arial" panose="020B0604020202020204" pitchFamily="34" charset="0"/>
              <a:buChar char="•"/>
            </a:pPr>
            <a:r>
              <a:rPr lang="en-US" dirty="0"/>
              <a:t>Strict separation of work and writing areas must be maintained.</a:t>
            </a:r>
          </a:p>
          <a:p>
            <a:pPr marL="285750" indent="-285750">
              <a:spcBef>
                <a:spcPts val="600"/>
              </a:spcBef>
              <a:buFont typeface="Arial" panose="020B0604020202020204" pitchFamily="34" charset="0"/>
              <a:buChar char="•"/>
            </a:pPr>
            <a:r>
              <a:rPr lang="en-US" dirty="0"/>
              <a:t>GMOs, including contaminated waste, may only be transported in break-proof, closed containers.</a:t>
            </a:r>
          </a:p>
          <a:p>
            <a:pPr marL="285750" indent="-285750">
              <a:spcBef>
                <a:spcPts val="600"/>
              </a:spcBef>
              <a:buFont typeface="Arial" panose="020B0604020202020204" pitchFamily="34" charset="0"/>
              <a:buChar char="•"/>
            </a:pPr>
            <a:r>
              <a:rPr lang="en-US" dirty="0"/>
              <a:t>Appropriate records of the genetic engineering work performed must be maintained.</a:t>
            </a:r>
          </a:p>
          <a:p>
            <a:pPr marL="285750" indent="-285750">
              <a:spcBef>
                <a:spcPts val="600"/>
              </a:spcBef>
              <a:buFont typeface="Arial" panose="020B0604020202020204" pitchFamily="34" charset="0"/>
              <a:buChar char="•"/>
            </a:pPr>
            <a:r>
              <a:rPr lang="en-US" dirty="0"/>
              <a:t>Proper documentation of all genetic engineering activities is required</a:t>
            </a:r>
            <a:endParaRPr kumimoji="0" lang="de-DE"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sp>
        <p:nvSpPr>
          <p:cNvPr id="3" name="Rechteck 2">
            <a:extLst>
              <a:ext uri="{FF2B5EF4-FFF2-40B4-BE49-F238E27FC236}">
                <a16:creationId xmlns:a16="http://schemas.microsoft.com/office/drawing/2014/main" id="{9DE26162-3CB3-7525-B956-1AFF37262942}"/>
              </a:ext>
            </a:extLst>
          </p:cNvPr>
          <p:cNvSpPr/>
          <p:nvPr/>
        </p:nvSpPr>
        <p:spPr>
          <a:xfrm>
            <a:off x="2777307" y="524121"/>
            <a:ext cx="3589381" cy="523220"/>
          </a:xfrm>
          <a:prstGeom prst="rect">
            <a:avLst/>
          </a:prstGeom>
        </p:spPr>
        <p:txBody>
          <a:bodyPr wrap="none">
            <a:spAutoFit/>
          </a:bodyPr>
          <a:lstStyle/>
          <a:p>
            <a:pPr lvl="0"/>
            <a:r>
              <a:rPr lang="en-US" sz="2800" b="1" dirty="0"/>
              <a:t>Working with GMOs</a:t>
            </a:r>
            <a:endParaRPr lang="de-DE" sz="2800" b="1" dirty="0">
              <a:latin typeface="Arial" panose="020B0604020202020204" pitchFamily="34" charset="0"/>
              <a:cs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1000"/>
                                        <p:tgtEl>
                                          <p:spTgt spid="6">
                                            <p:txEl>
                                              <p:pRg st="4" end="4"/>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dissolve">
                                      <p:cBhvr>
                                        <p:cTn id="11" dur="1000"/>
                                        <p:tgtEl>
                                          <p:spTgt spid="6">
                                            <p:txEl>
                                              <p:pRg st="5" end="5"/>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dissolve">
                                      <p:cBhvr>
                                        <p:cTn id="15" dur="1000"/>
                                        <p:tgtEl>
                                          <p:spTgt spid="6">
                                            <p:txEl>
                                              <p:pRg st="6" end="6"/>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dissolve">
                                      <p:cBhvr>
                                        <p:cTn id="19" dur="1000"/>
                                        <p:tgtEl>
                                          <p:spTgt spid="6">
                                            <p:txEl>
                                              <p:pRg st="7" end="7"/>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ssolve">
                                      <p:cBhvr>
                                        <p:cTn id="23" dur="1000"/>
                                        <p:tgtEl>
                                          <p:spTgt spid="6">
                                            <p:txEl>
                                              <p:pRg st="0" end="0"/>
                                            </p:txEl>
                                          </p:spTgt>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1000"/>
                                        <p:tgtEl>
                                          <p:spTgt spid="6">
                                            <p:txEl>
                                              <p:pRg st="1" end="1"/>
                                            </p:txEl>
                                          </p:spTgt>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dissolve">
                                      <p:cBhvr>
                                        <p:cTn id="31" dur="1000"/>
                                        <p:tgtEl>
                                          <p:spTgt spid="6">
                                            <p:txEl>
                                              <p:pRg st="2" end="2"/>
                                            </p:txEl>
                                          </p:spTgt>
                                        </p:tgtEl>
                                      </p:cBhvr>
                                    </p:animEffect>
                                  </p:childTnLst>
                                </p:cTn>
                              </p:par>
                            </p:childTnLst>
                          </p:cTn>
                        </p:par>
                        <p:par>
                          <p:cTn id="32" fill="hold">
                            <p:stCondLst>
                              <p:cond delay="7000"/>
                            </p:stCondLst>
                            <p:childTnLst>
                              <p:par>
                                <p:cTn id="33" presetID="9" presetClass="entr" presetSubtype="0" fill="hold"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dissolve">
                                      <p:cBhvr>
                                        <p:cTn id="35" dur="1000"/>
                                        <p:tgtEl>
                                          <p:spTgt spid="6">
                                            <p:txEl>
                                              <p:pRg st="3" end="3"/>
                                            </p:txEl>
                                          </p:spTgt>
                                        </p:tgtEl>
                                      </p:cBhvr>
                                    </p:animEffect>
                                  </p:childTnLst>
                                </p:cTn>
                              </p:par>
                            </p:childTnLst>
                          </p:cTn>
                        </p:par>
                        <p:par>
                          <p:cTn id="36" fill="hold">
                            <p:stCondLst>
                              <p:cond delay="8000"/>
                            </p:stCondLst>
                            <p:childTnLst>
                              <p:par>
                                <p:cTn id="37" presetID="9"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dissolve">
                                      <p:cBhvr>
                                        <p:cTn id="39" dur="1000"/>
                                        <p:tgtEl>
                                          <p:spTgt spid="6">
                                            <p:txEl>
                                              <p:pRg st="8" end="8"/>
                                            </p:txEl>
                                          </p:spTgt>
                                        </p:tgtEl>
                                      </p:cBhvr>
                                    </p:animEffect>
                                  </p:childTnLst>
                                </p:cTn>
                              </p:par>
                            </p:childTnLst>
                          </p:cTn>
                        </p:par>
                        <p:par>
                          <p:cTn id="40" fill="hold">
                            <p:stCondLst>
                              <p:cond delay="9000"/>
                            </p:stCondLst>
                            <p:childTnLst>
                              <p:par>
                                <p:cTn id="41" presetID="9" presetClass="entr" presetSubtype="0" fill="hold" nodeType="after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dissolve">
                                      <p:cBhvr>
                                        <p:cTn id="43"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7</a:t>
            </a:fld>
            <a:endParaRPr lang="de-DE"/>
          </a:p>
        </p:txBody>
      </p:sp>
      <p:sp>
        <p:nvSpPr>
          <p:cNvPr id="6" name="Rectangle 2"/>
          <p:cNvSpPr>
            <a:spLocks noChangeArrowheads="1"/>
          </p:cNvSpPr>
          <p:nvPr/>
        </p:nvSpPr>
        <p:spPr bwMode="auto">
          <a:xfrm>
            <a:off x="250409" y="1558827"/>
            <a:ext cx="8643182" cy="45089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spcBef>
                <a:spcPts val="600"/>
              </a:spcBef>
              <a:buFont typeface="Arial" panose="020B0604020202020204" pitchFamily="34" charset="0"/>
              <a:buChar char="•"/>
            </a:pPr>
            <a:r>
              <a:rPr lang="en-US" dirty="0"/>
              <a:t>All transgenic plants or plants containing transgenic microorganisms must be clearly labeled as such.</a:t>
            </a:r>
          </a:p>
          <a:p>
            <a:pPr marL="342900" lvl="0" indent="-342900">
              <a:spcBef>
                <a:spcPts val="600"/>
              </a:spcBef>
              <a:buFont typeface="Arial" panose="020B0604020202020204" pitchFamily="34" charset="0"/>
              <a:buChar char="•"/>
            </a:pPr>
            <a:r>
              <a:rPr lang="en-US" dirty="0"/>
              <a:t>The occupancy plan on the entrance door of the greenhouse cabin must indicate the name of the person responsible for the experiment.</a:t>
            </a:r>
          </a:p>
          <a:p>
            <a:pPr marL="342900" lvl="0" indent="-342900">
              <a:spcBef>
                <a:spcPts val="600"/>
              </a:spcBef>
              <a:buFont typeface="Arial" panose="020B0604020202020204" pitchFamily="34" charset="0"/>
              <a:buChar char="•"/>
            </a:pPr>
            <a:r>
              <a:rPr lang="en-US" dirty="0"/>
              <a:t>Transgenic plants may only be transported between greenhouse cabins.</a:t>
            </a:r>
          </a:p>
          <a:p>
            <a:pPr marL="342900" lvl="0" indent="-342900">
              <a:spcBef>
                <a:spcPts val="600"/>
              </a:spcBef>
              <a:buFont typeface="Arial" panose="020B0604020202020204" pitchFamily="34" charset="0"/>
              <a:buChar char="•"/>
            </a:pPr>
            <a:r>
              <a:rPr lang="en-US" dirty="0"/>
              <a:t>Transgenic plants or plant parts may be transported to other S1 areas only with care to prevent loss of material. Use boxes or plastic bags as appropriate.</a:t>
            </a:r>
          </a:p>
          <a:p>
            <a:pPr marL="342900" lvl="0" indent="-342900">
              <a:spcBef>
                <a:spcPts val="600"/>
              </a:spcBef>
              <a:buFont typeface="Arial" panose="020B0604020202020204" pitchFamily="34" charset="0"/>
              <a:buChar char="•"/>
            </a:pPr>
            <a:r>
              <a:rPr lang="en-US" dirty="0"/>
              <a:t>The transport container must be appropriately labeled.</a:t>
            </a:r>
          </a:p>
          <a:p>
            <a:pPr marL="342900" lvl="0" indent="-342900">
              <a:spcBef>
                <a:spcPts val="600"/>
              </a:spcBef>
              <a:buFont typeface="Arial" panose="020B0604020202020204" pitchFamily="34" charset="0"/>
              <a:buChar char="•"/>
            </a:pPr>
            <a:r>
              <a:rPr lang="en-US" dirty="0"/>
              <a:t>If possible, bag flowers at the bud stage or remove pollen-producing parts.</a:t>
            </a:r>
          </a:p>
          <a:p>
            <a:pPr marL="342900" lvl="0" indent="-342900">
              <a:spcBef>
                <a:spcPts val="600"/>
              </a:spcBef>
              <a:buFont typeface="Arial" panose="020B0604020202020204" pitchFamily="34" charset="0"/>
              <a:buChar char="•"/>
            </a:pPr>
            <a:r>
              <a:rPr lang="en-US" dirty="0"/>
              <a:t>Ensure that no dying or mature parts, particularly seeds, fall from transgenic plants.</a:t>
            </a:r>
          </a:p>
          <a:p>
            <a:pPr marL="342900" indent="-342900">
              <a:spcBef>
                <a:spcPts val="600"/>
              </a:spcBef>
              <a:buFont typeface="Arial" panose="020B0604020202020204" pitchFamily="34" charset="0"/>
              <a:buChar char="•"/>
            </a:pPr>
            <a:r>
              <a:rPr lang="en-US" dirty="0"/>
              <a:t>Seeds from transgenic plants may be stored in a sealed container in the institute’s S1 laboratories. They must be clearly labeled.</a:t>
            </a:r>
          </a:p>
          <a:p>
            <a:pPr marL="342900" lvl="0" indent="-342900">
              <a:buFont typeface="Arial" panose="020B0604020202020204" pitchFamily="34" charset="0"/>
              <a:buChar char="•"/>
            </a:pPr>
            <a:endParaRPr lang="de-DE" b="1" dirty="0">
              <a:latin typeface="Times New Roman" pitchFamily="18" charset="0"/>
              <a:cs typeface="Times New Roman" pitchFamily="18" charset="0"/>
            </a:endParaRPr>
          </a:p>
        </p:txBody>
      </p:sp>
      <p:sp>
        <p:nvSpPr>
          <p:cNvPr id="3" name="Rechteck 2">
            <a:extLst>
              <a:ext uri="{FF2B5EF4-FFF2-40B4-BE49-F238E27FC236}">
                <a16:creationId xmlns:a16="http://schemas.microsoft.com/office/drawing/2014/main" id="{D48B0C42-6B15-77CF-100A-7212934EFBF6}"/>
              </a:ext>
            </a:extLst>
          </p:cNvPr>
          <p:cNvSpPr/>
          <p:nvPr/>
        </p:nvSpPr>
        <p:spPr>
          <a:xfrm>
            <a:off x="864927" y="630899"/>
            <a:ext cx="7413633" cy="523220"/>
          </a:xfrm>
          <a:prstGeom prst="rect">
            <a:avLst/>
          </a:prstGeom>
        </p:spPr>
        <p:txBody>
          <a:bodyPr wrap="none">
            <a:spAutoFit/>
          </a:bodyPr>
          <a:lstStyle/>
          <a:p>
            <a:pPr lvl="0"/>
            <a:r>
              <a:rPr lang="de-DE" sz="2800" b="1" dirty="0"/>
              <a:t>Guidelines </a:t>
            </a:r>
            <a:r>
              <a:rPr lang="de-DE" sz="2800" b="1" dirty="0" err="1"/>
              <a:t>for</a:t>
            </a:r>
            <a:r>
              <a:rPr lang="de-DE" sz="2800" b="1" dirty="0"/>
              <a:t> Handling </a:t>
            </a:r>
            <a:r>
              <a:rPr lang="de-DE" sz="2800" b="1" dirty="0" err="1"/>
              <a:t>Transgenic</a:t>
            </a:r>
            <a:r>
              <a:rPr lang="de-DE" sz="2800" b="1" dirty="0"/>
              <a:t> Plants</a:t>
            </a:r>
            <a:endParaRPr lang="de-DE" sz="2800" b="1" dirty="0">
              <a:latin typeface="Arial" panose="020B0604020202020204" pitchFamily="34" charset="0"/>
              <a:cs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1000"/>
                                        <p:tgtEl>
                                          <p:spTgt spid="6">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1000"/>
                                        <p:tgtEl>
                                          <p:spTgt spid="6">
                                            <p:txEl>
                                              <p:pRg st="2" end="2"/>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1000"/>
                                        <p:tgtEl>
                                          <p:spTgt spid="6">
                                            <p:txEl>
                                              <p:pRg st="3" end="3"/>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1000"/>
                                        <p:tgtEl>
                                          <p:spTgt spid="6">
                                            <p:txEl>
                                              <p:pRg st="4" end="4"/>
                                            </p:txEl>
                                          </p:spTgt>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1000"/>
                                        <p:tgtEl>
                                          <p:spTgt spid="6">
                                            <p:txEl>
                                              <p:pRg st="5" end="5"/>
                                            </p:txEl>
                                          </p:spTgt>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ssolve">
                                      <p:cBhvr>
                                        <p:cTn id="31" dur="1000"/>
                                        <p:tgtEl>
                                          <p:spTgt spid="6">
                                            <p:txEl>
                                              <p:pRg st="6" end="6"/>
                                            </p:txEl>
                                          </p:spTgt>
                                        </p:tgtEl>
                                      </p:cBhvr>
                                    </p:animEffect>
                                  </p:childTnLst>
                                </p:cTn>
                              </p:par>
                            </p:childTnLst>
                          </p:cTn>
                        </p:par>
                        <p:par>
                          <p:cTn id="32" fill="hold">
                            <p:stCondLst>
                              <p:cond delay="7000"/>
                            </p:stCondLst>
                            <p:childTnLst>
                              <p:par>
                                <p:cTn id="33" presetID="9"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dissolve">
                                      <p:cBhvr>
                                        <p:cTn id="35"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8</a:t>
            </a:fld>
            <a:endParaRPr lang="de-DE"/>
          </a:p>
        </p:txBody>
      </p:sp>
      <p:sp>
        <p:nvSpPr>
          <p:cNvPr id="4" name="Rechteck 3"/>
          <p:cNvSpPr/>
          <p:nvPr/>
        </p:nvSpPr>
        <p:spPr>
          <a:xfrm>
            <a:off x="1128043" y="564584"/>
            <a:ext cx="7343164" cy="523220"/>
          </a:xfrm>
          <a:prstGeom prst="rect">
            <a:avLst/>
          </a:prstGeom>
        </p:spPr>
        <p:txBody>
          <a:bodyPr wrap="none">
            <a:spAutoFit/>
          </a:bodyPr>
          <a:lstStyle/>
          <a:p>
            <a:pPr>
              <a:buNone/>
            </a:pPr>
            <a:r>
              <a:rPr lang="en-US" sz="2800" b="1" dirty="0"/>
              <a:t>Disposal of Genetically Engineered Waste</a:t>
            </a:r>
          </a:p>
        </p:txBody>
      </p:sp>
      <p:sp>
        <p:nvSpPr>
          <p:cNvPr id="5" name="Textfeld 4">
            <a:extLst>
              <a:ext uri="{FF2B5EF4-FFF2-40B4-BE49-F238E27FC236}">
                <a16:creationId xmlns:a16="http://schemas.microsoft.com/office/drawing/2014/main" id="{ACDF8A90-F9E9-D9E1-349D-BBC199EAB4B6}"/>
              </a:ext>
            </a:extLst>
          </p:cNvPr>
          <p:cNvSpPr txBox="1"/>
          <p:nvPr/>
        </p:nvSpPr>
        <p:spPr>
          <a:xfrm>
            <a:off x="305403" y="1487436"/>
            <a:ext cx="8533192" cy="4708981"/>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dirty="0"/>
              <a:t>After completing work, GMOs must either be properly stored or inactivated by autoclaving.</a:t>
            </a:r>
          </a:p>
          <a:p>
            <a:pPr>
              <a:spcBef>
                <a:spcPts val="600"/>
              </a:spcBef>
            </a:pPr>
            <a:endParaRPr lang="en-US" dirty="0"/>
          </a:p>
          <a:p>
            <a:pPr marL="285750" indent="-285750">
              <a:spcBef>
                <a:spcPts val="600"/>
              </a:spcBef>
              <a:buFont typeface="Arial" panose="020B0604020202020204" pitchFamily="34" charset="0"/>
              <a:buChar char="•"/>
            </a:pPr>
            <a:r>
              <a:rPr lang="en-US" dirty="0"/>
              <a:t>All waste contaminated with GMOs (disposable vessels, gloves, wipes, etc.) must be autoclaved before disposal (autoclaves available in Room 082). Follow the operating instructions when using the autoclaves.</a:t>
            </a:r>
          </a:p>
          <a:p>
            <a:pPr>
              <a:spcBef>
                <a:spcPts val="600"/>
              </a:spcBef>
            </a:pPr>
            <a:endParaRPr lang="en-US" dirty="0"/>
          </a:p>
          <a:p>
            <a:pPr marL="285750" indent="-285750">
              <a:spcBef>
                <a:spcPts val="600"/>
              </a:spcBef>
              <a:buFont typeface="Arial" panose="020B0604020202020204" pitchFamily="34" charset="0"/>
              <a:buChar char="•"/>
            </a:pPr>
            <a:r>
              <a:rPr lang="en-US" dirty="0"/>
              <a:t>Transgenic plants or plant parts must be shredded, placed in autoclave bags, and autoclaved in Room 082. Fully inactivated plant material can then be composted. Plants with potential pollen transfer from transgenic plants must be treated and disposed of in the same way.</a:t>
            </a:r>
          </a:p>
          <a:p>
            <a:pPr>
              <a:spcBef>
                <a:spcPts val="600"/>
              </a:spcBef>
            </a:pPr>
            <a:endParaRPr lang="en-US" dirty="0"/>
          </a:p>
          <a:p>
            <a:pPr marL="285750" indent="-285750">
              <a:spcBef>
                <a:spcPts val="600"/>
              </a:spcBef>
              <a:buFont typeface="Arial" panose="020B0604020202020204" pitchFamily="34" charset="0"/>
              <a:buChar char="•"/>
            </a:pPr>
            <a:r>
              <a:rPr lang="en-US" dirty="0"/>
              <a:t>Used soil must either be steamed for twelve hours in the greenhouse in consultation with the head gardener or autoclaved in small quantities. After inactivation, soil is composted like the plant material.</a:t>
            </a:r>
          </a:p>
        </p:txBody>
      </p:sp>
    </p:spTree>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9</a:t>
            </a:fld>
            <a:endParaRPr lang="de-DE"/>
          </a:p>
        </p:txBody>
      </p:sp>
      <p:sp>
        <p:nvSpPr>
          <p:cNvPr id="6" name="Rechteck 5"/>
          <p:cNvSpPr/>
          <p:nvPr/>
        </p:nvSpPr>
        <p:spPr>
          <a:xfrm>
            <a:off x="874648" y="459922"/>
            <a:ext cx="7776488" cy="646331"/>
          </a:xfrm>
          <a:prstGeom prst="rect">
            <a:avLst/>
          </a:prstGeom>
        </p:spPr>
        <p:txBody>
          <a:bodyPr wrap="none">
            <a:spAutoFit/>
          </a:bodyPr>
          <a:lstStyle/>
          <a:p>
            <a:pPr eaLnBrk="0" hangingPunct="0"/>
            <a:r>
              <a:rPr lang="en-US" sz="3600" b="1" dirty="0"/>
              <a:t>What to do in an emergency or fire</a:t>
            </a:r>
            <a:endParaRPr lang="de-DE" sz="3600" b="1" dirty="0">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id="{517150A7-9F8D-4A4B-B7A5-0B12ACD4D672}"/>
              </a:ext>
            </a:extLst>
          </p:cNvPr>
          <p:cNvSpPr>
            <a:spLocks noChangeArrowheads="1"/>
          </p:cNvSpPr>
          <p:nvPr/>
        </p:nvSpPr>
        <p:spPr bwMode="auto">
          <a:xfrm rot="10800000" flipV="1">
            <a:off x="273748" y="1081515"/>
            <a:ext cx="8074025"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a:t>Call the emergency number:</a:t>
            </a:r>
          </a:p>
          <a:p>
            <a:endParaRPr lang="en-US" sz="1600" dirty="0"/>
          </a:p>
          <a:p>
            <a:r>
              <a:rPr lang="en-US" sz="1600" dirty="0"/>
              <a:t>From a mobile phone: 112</a:t>
            </a:r>
          </a:p>
          <a:p>
            <a:r>
              <a:rPr lang="en-US" sz="1600" dirty="0"/>
              <a:t>From office or laboratory phones: 0-112</a:t>
            </a:r>
          </a:p>
          <a:p>
            <a:endParaRPr lang="en-US" sz="1600" dirty="0"/>
          </a:p>
          <a:p>
            <a:pPr marL="0" marR="0" lvl="0" indent="0" algn="l" defTabSz="914400" rtl="0" eaLnBrk="0" fontAlgn="base" latinLnBrk="0" hangingPunct="0">
              <a:lnSpc>
                <a:spcPct val="100000"/>
              </a:lnSpc>
              <a:spcBef>
                <a:spcPct val="0"/>
              </a:spcBef>
              <a:spcAft>
                <a:spcPct val="0"/>
              </a:spcAft>
              <a:buClrTx/>
              <a:buSzTx/>
              <a:tabLst/>
            </a:pPr>
            <a:r>
              <a:rPr lang="de-DE" altLang="de-DE" sz="1600" dirty="0" err="1"/>
              <a:t>Speak</a:t>
            </a:r>
            <a:r>
              <a:rPr lang="de-DE" altLang="de-DE" sz="1600" dirty="0"/>
              <a:t> </a:t>
            </a:r>
            <a:r>
              <a:rPr lang="de-DE" altLang="de-DE" sz="1600" dirty="0" err="1"/>
              <a:t>slowly</a:t>
            </a:r>
            <a:r>
              <a:rPr lang="de-DE" altLang="de-DE" sz="1600" dirty="0"/>
              <a:t>, </a:t>
            </a:r>
            <a:r>
              <a:rPr lang="de-DE" altLang="de-DE" sz="1600" dirty="0" err="1"/>
              <a:t>clearly</a:t>
            </a:r>
            <a:r>
              <a:rPr lang="de-DE" altLang="de-DE" sz="1600" dirty="0"/>
              <a:t>, and </a:t>
            </a:r>
            <a:r>
              <a:rPr lang="de-DE" altLang="de-DE" sz="1600" dirty="0" err="1"/>
              <a:t>loudly</a:t>
            </a:r>
            <a:r>
              <a:rPr lang="de-DE" altLang="de-DE" sz="1600" dirty="0"/>
              <a:t>, </a:t>
            </a:r>
            <a:r>
              <a:rPr lang="de-DE" altLang="de-DE" sz="1600" dirty="0" err="1"/>
              <a:t>providing</a:t>
            </a:r>
            <a:r>
              <a:rPr lang="de-DE" altLang="de-DE" sz="1600" dirty="0"/>
              <a:t> </a:t>
            </a:r>
            <a:r>
              <a:rPr lang="de-DE" altLang="de-DE" sz="1600" dirty="0" err="1"/>
              <a:t>the</a:t>
            </a:r>
            <a:r>
              <a:rPr lang="de-DE" altLang="de-DE" sz="1600" dirty="0"/>
              <a:t> </a:t>
            </a:r>
            <a:r>
              <a:rPr lang="de-DE" altLang="de-DE" sz="1600" dirty="0" err="1"/>
              <a:t>following</a:t>
            </a:r>
            <a:r>
              <a:rPr lang="de-DE" altLang="de-DE" sz="1600" dirty="0"/>
              <a:t> </a:t>
            </a:r>
            <a:r>
              <a:rPr lang="de-DE" altLang="de-DE" sz="1600" dirty="0" err="1"/>
              <a:t>information</a:t>
            </a:r>
            <a:r>
              <a:rPr lang="de-DE" altLang="de-DE" sz="1600" dirty="0"/>
              <a:t>:</a:t>
            </a:r>
          </a:p>
          <a:p>
            <a:pPr marL="0" marR="0" lvl="0" indent="0" algn="l" defTabSz="914400" rtl="0" eaLnBrk="0" fontAlgn="base" latinLnBrk="0" hangingPunct="0">
              <a:lnSpc>
                <a:spcPct val="100000"/>
              </a:lnSpc>
              <a:spcBef>
                <a:spcPct val="0"/>
              </a:spcBef>
              <a:spcAft>
                <a:spcPct val="0"/>
              </a:spcAft>
              <a:buClrTx/>
              <a:buSzTx/>
              <a:tabLst/>
            </a:pPr>
            <a:endParaRPr lang="de-DE" altLang="de-DE" sz="1600" dirty="0"/>
          </a:p>
          <a:p>
            <a:pPr marL="285750" marR="0" lvl="0" indent="-285750" algn="l" defTabSz="914400" rtl="0" eaLnBrk="0" fontAlgn="base" latinLnBrk="0" hangingPunct="0">
              <a:lnSpc>
                <a:spcPct val="100000"/>
              </a:lnSpc>
              <a:spcBef>
                <a:spcPts val="600"/>
              </a:spcBef>
              <a:spcAft>
                <a:spcPct val="0"/>
              </a:spcAft>
              <a:buClrTx/>
              <a:buSzTx/>
              <a:buFontTx/>
              <a:buChar char="-"/>
              <a:tabLst/>
            </a:pPr>
            <a:r>
              <a:rPr lang="de-DE" altLang="de-DE" sz="1600" dirty="0"/>
              <a:t>Who </a:t>
            </a:r>
            <a:r>
              <a:rPr lang="de-DE" altLang="de-DE" sz="1600" dirty="0" err="1"/>
              <a:t>is</a:t>
            </a:r>
            <a:r>
              <a:rPr lang="de-DE" altLang="de-DE" sz="1600" dirty="0"/>
              <a:t> </a:t>
            </a:r>
            <a:r>
              <a:rPr lang="de-DE" altLang="de-DE" sz="1600" dirty="0" err="1"/>
              <a:t>reporting</a:t>
            </a:r>
            <a:r>
              <a:rPr lang="de-DE" altLang="de-DE" sz="1600" dirty="0"/>
              <a:t>?</a:t>
            </a:r>
          </a:p>
          <a:p>
            <a:pPr marL="285750" marR="0" lvl="0" indent="-285750" algn="l" defTabSz="914400" rtl="0" eaLnBrk="0" fontAlgn="base" latinLnBrk="0" hangingPunct="0">
              <a:lnSpc>
                <a:spcPct val="100000"/>
              </a:lnSpc>
              <a:spcBef>
                <a:spcPts val="600"/>
              </a:spcBef>
              <a:spcAft>
                <a:spcPct val="0"/>
              </a:spcAft>
              <a:buClrTx/>
              <a:buSzTx/>
              <a:buFontTx/>
              <a:buChar char="-"/>
              <a:tabLst/>
            </a:pPr>
            <a:r>
              <a:rPr lang="de-DE" altLang="de-DE" sz="1600" dirty="0" err="1"/>
              <a:t>What</a:t>
            </a:r>
            <a:r>
              <a:rPr lang="de-DE" altLang="de-DE" sz="1600" dirty="0"/>
              <a:t> </a:t>
            </a:r>
            <a:r>
              <a:rPr lang="de-DE" altLang="de-DE" sz="1600" dirty="0" err="1"/>
              <a:t>has</a:t>
            </a:r>
            <a:r>
              <a:rPr lang="de-DE" altLang="de-DE" sz="1600" dirty="0"/>
              <a:t> </a:t>
            </a:r>
            <a:r>
              <a:rPr lang="de-DE" altLang="de-DE" sz="1600" dirty="0" err="1"/>
              <a:t>happened</a:t>
            </a:r>
            <a:r>
              <a:rPr lang="de-DE" altLang="de-DE" sz="1600" dirty="0"/>
              <a:t>?</a:t>
            </a:r>
          </a:p>
          <a:p>
            <a:pPr marL="285750" marR="0" lvl="0" indent="-285750" algn="l" defTabSz="914400" rtl="0" eaLnBrk="0" fontAlgn="base" latinLnBrk="0" hangingPunct="0">
              <a:lnSpc>
                <a:spcPct val="100000"/>
              </a:lnSpc>
              <a:spcBef>
                <a:spcPts val="600"/>
              </a:spcBef>
              <a:spcAft>
                <a:spcPct val="0"/>
              </a:spcAft>
              <a:buClrTx/>
              <a:buSzTx/>
              <a:buFontTx/>
              <a:buChar char="-"/>
              <a:tabLst/>
            </a:pPr>
            <a:r>
              <a:rPr lang="de-DE" altLang="de-DE" sz="1600" dirty="0" err="1"/>
              <a:t>Where</a:t>
            </a:r>
            <a:r>
              <a:rPr lang="de-DE" altLang="de-DE" sz="1600" dirty="0"/>
              <a:t> </a:t>
            </a:r>
            <a:r>
              <a:rPr lang="de-DE" altLang="de-DE" sz="1600" dirty="0" err="1"/>
              <a:t>did</a:t>
            </a:r>
            <a:r>
              <a:rPr lang="de-DE" altLang="de-DE" sz="1600" dirty="0"/>
              <a:t> </a:t>
            </a:r>
            <a:r>
              <a:rPr lang="de-DE" altLang="de-DE" sz="1600" dirty="0" err="1"/>
              <a:t>it</a:t>
            </a:r>
            <a:r>
              <a:rPr lang="de-DE" altLang="de-DE" sz="1600" dirty="0"/>
              <a:t> happen?</a:t>
            </a:r>
          </a:p>
          <a:p>
            <a:pPr marR="0" lvl="0" algn="l" defTabSz="914400" rtl="0" eaLnBrk="0" fontAlgn="base" latinLnBrk="0" hangingPunct="0">
              <a:lnSpc>
                <a:spcPct val="100000"/>
              </a:lnSpc>
              <a:spcBef>
                <a:spcPts val="600"/>
              </a:spcBef>
              <a:spcAft>
                <a:spcPct val="0"/>
              </a:spcAft>
              <a:buClrTx/>
              <a:buSzTx/>
              <a:tabLst/>
            </a:pPr>
            <a:r>
              <a:rPr lang="de-DE" altLang="de-DE" sz="1200" dirty="0"/>
              <a:t>     </a:t>
            </a:r>
            <a:r>
              <a:rPr lang="de-DE" altLang="de-DE" sz="1200" dirty="0" err="1"/>
              <a:t>Provide</a:t>
            </a:r>
            <a:r>
              <a:rPr lang="de-DE" altLang="de-DE" sz="1200" dirty="0"/>
              <a:t> </a:t>
            </a:r>
            <a:r>
              <a:rPr lang="de-DE" altLang="de-DE" sz="1200" dirty="0" err="1"/>
              <a:t>precise</a:t>
            </a:r>
            <a:r>
              <a:rPr lang="de-DE" altLang="de-DE" sz="1200" dirty="0"/>
              <a:t> </a:t>
            </a:r>
            <a:r>
              <a:rPr lang="de-DE" altLang="de-DE" sz="1200" dirty="0" err="1"/>
              <a:t>location</a:t>
            </a:r>
            <a:r>
              <a:rPr lang="de-DE" altLang="de-DE" sz="1200" dirty="0"/>
              <a:t> </a:t>
            </a:r>
            <a:r>
              <a:rPr lang="de-DE" altLang="de-DE" sz="1200" dirty="0" err="1"/>
              <a:t>details</a:t>
            </a:r>
            <a:r>
              <a:rPr lang="de-DE" altLang="de-DE" sz="1200" dirty="0"/>
              <a:t>: </a:t>
            </a:r>
            <a:r>
              <a:rPr lang="de-DE" altLang="de-DE" sz="1200" dirty="0" err="1"/>
              <a:t>street</a:t>
            </a:r>
            <a:r>
              <a:rPr lang="de-DE" altLang="de-DE" sz="1200" dirty="0"/>
              <a:t>, </a:t>
            </a:r>
            <a:r>
              <a:rPr lang="de-DE" altLang="de-DE" sz="1200" dirty="0" err="1"/>
              <a:t>house</a:t>
            </a:r>
            <a:r>
              <a:rPr lang="de-DE" altLang="de-DE" sz="1200" dirty="0"/>
              <a:t> </a:t>
            </a:r>
            <a:r>
              <a:rPr lang="de-DE" altLang="de-DE" sz="1200" dirty="0" err="1"/>
              <a:t>number</a:t>
            </a:r>
            <a:r>
              <a:rPr lang="de-DE" altLang="de-DE" sz="1200" dirty="0"/>
              <a:t>, </a:t>
            </a:r>
            <a:r>
              <a:rPr lang="de-DE" altLang="de-DE" sz="1200" dirty="0" err="1"/>
              <a:t>fire</a:t>
            </a:r>
            <a:r>
              <a:rPr lang="de-DE" altLang="de-DE" sz="1200" dirty="0"/>
              <a:t> plan </a:t>
            </a:r>
            <a:r>
              <a:rPr lang="de-DE" altLang="de-DE" sz="1200" dirty="0" err="1"/>
              <a:t>number</a:t>
            </a:r>
            <a:r>
              <a:rPr lang="de-DE" altLang="de-DE" sz="1200" dirty="0"/>
              <a:t>: 5/336</a:t>
            </a:r>
          </a:p>
          <a:p>
            <a:pPr marL="285750" marR="0" lvl="0" indent="-285750" algn="l" defTabSz="914400" rtl="0" eaLnBrk="0" fontAlgn="base" latinLnBrk="0" hangingPunct="0">
              <a:lnSpc>
                <a:spcPct val="100000"/>
              </a:lnSpc>
              <a:spcBef>
                <a:spcPts val="600"/>
              </a:spcBef>
              <a:spcAft>
                <a:spcPct val="0"/>
              </a:spcAft>
              <a:buClrTx/>
              <a:buSzTx/>
              <a:buFontTx/>
              <a:buChar char="-"/>
              <a:tabLst/>
            </a:pPr>
            <a:r>
              <a:rPr lang="de-DE" altLang="de-DE" sz="1600" dirty="0" err="1"/>
              <a:t>How</a:t>
            </a:r>
            <a:r>
              <a:rPr lang="de-DE" altLang="de-DE" sz="1600" dirty="0"/>
              <a:t> </a:t>
            </a:r>
            <a:r>
              <a:rPr lang="de-DE" altLang="de-DE" sz="1600" dirty="0" err="1"/>
              <a:t>many</a:t>
            </a:r>
            <a:r>
              <a:rPr lang="de-DE" altLang="de-DE" sz="1600" dirty="0"/>
              <a:t> </a:t>
            </a:r>
            <a:r>
              <a:rPr lang="de-DE" altLang="de-DE" sz="1600" dirty="0" err="1"/>
              <a:t>people</a:t>
            </a:r>
            <a:r>
              <a:rPr lang="de-DE" altLang="de-DE" sz="1600" dirty="0"/>
              <a:t> </a:t>
            </a:r>
            <a:r>
              <a:rPr lang="de-DE" altLang="de-DE" sz="1600" dirty="0" err="1"/>
              <a:t>are</a:t>
            </a:r>
            <a:r>
              <a:rPr lang="de-DE" altLang="de-DE" sz="1600" dirty="0"/>
              <a:t> </a:t>
            </a:r>
            <a:r>
              <a:rPr lang="de-DE" altLang="de-DE" sz="1600" dirty="0" err="1"/>
              <a:t>injured</a:t>
            </a:r>
            <a:r>
              <a:rPr lang="de-DE" altLang="de-DE" sz="1600" dirty="0"/>
              <a:t>?</a:t>
            </a:r>
          </a:p>
          <a:p>
            <a:pPr marL="285750" marR="0" lvl="0" indent="-285750" algn="l" defTabSz="914400" rtl="0" eaLnBrk="0" fontAlgn="base" latinLnBrk="0" hangingPunct="0">
              <a:lnSpc>
                <a:spcPct val="100000"/>
              </a:lnSpc>
              <a:spcBef>
                <a:spcPts val="600"/>
              </a:spcBef>
              <a:spcAft>
                <a:spcPct val="0"/>
              </a:spcAft>
              <a:buClrTx/>
              <a:buSzTx/>
              <a:buFontTx/>
              <a:buChar char="-"/>
              <a:tabLst/>
            </a:pPr>
            <a:r>
              <a:rPr lang="de-DE" altLang="de-DE" sz="1600" dirty="0" err="1"/>
              <a:t>What</a:t>
            </a:r>
            <a:r>
              <a:rPr lang="de-DE" altLang="de-DE" sz="1600" dirty="0"/>
              <a:t> type </a:t>
            </a:r>
            <a:r>
              <a:rPr lang="de-DE" altLang="de-DE" sz="1600" dirty="0" err="1"/>
              <a:t>of</a:t>
            </a:r>
            <a:r>
              <a:rPr lang="de-DE" altLang="de-DE" sz="1600" dirty="0"/>
              <a:t> </a:t>
            </a:r>
            <a:r>
              <a:rPr lang="de-DE" altLang="de-DE" sz="1600" dirty="0" err="1"/>
              <a:t>injuries</a:t>
            </a:r>
            <a:r>
              <a:rPr lang="de-DE" altLang="de-DE" sz="1600" dirty="0"/>
              <a:t> </a:t>
            </a:r>
            <a:r>
              <a:rPr lang="de-DE" altLang="de-DE" sz="1600" dirty="0" err="1"/>
              <a:t>are</a:t>
            </a:r>
            <a:r>
              <a:rPr lang="de-DE" altLang="de-DE" sz="1600" dirty="0"/>
              <a:t> </a:t>
            </a:r>
            <a:r>
              <a:rPr lang="de-DE" altLang="de-DE" sz="1600" dirty="0" err="1"/>
              <a:t>present</a:t>
            </a:r>
            <a:r>
              <a:rPr lang="de-DE" altLang="de-DE" sz="1600" dirty="0"/>
              <a:t>?</a:t>
            </a:r>
          </a:p>
          <a:p>
            <a:pPr marL="0" marR="0" lvl="0" indent="0" algn="l" defTabSz="914400" rtl="0" eaLnBrk="0" fontAlgn="base" latinLnBrk="0" hangingPunct="0">
              <a:lnSpc>
                <a:spcPct val="100000"/>
              </a:lnSpc>
              <a:spcBef>
                <a:spcPts val="600"/>
              </a:spcBef>
              <a:spcAft>
                <a:spcPct val="0"/>
              </a:spcAft>
              <a:buClrTx/>
              <a:buSzTx/>
              <a:tabLst/>
            </a:pPr>
            <a:r>
              <a:rPr lang="de-DE" altLang="de-DE" sz="1600" dirty="0"/>
              <a:t>-   Stay on </a:t>
            </a:r>
            <a:r>
              <a:rPr lang="de-DE" altLang="de-DE" sz="1600" dirty="0" err="1"/>
              <a:t>the</a:t>
            </a:r>
            <a:r>
              <a:rPr lang="de-DE" altLang="de-DE" sz="1600" dirty="0"/>
              <a:t> </a:t>
            </a:r>
            <a:r>
              <a:rPr lang="de-DE" altLang="de-DE" sz="1600" dirty="0" err="1"/>
              <a:t>line</a:t>
            </a:r>
            <a:r>
              <a:rPr lang="de-DE" altLang="de-DE" sz="1600" dirty="0"/>
              <a:t> and </a:t>
            </a:r>
            <a:r>
              <a:rPr lang="de-DE" altLang="de-DE" sz="1600" dirty="0" err="1"/>
              <a:t>wait</a:t>
            </a:r>
            <a:r>
              <a:rPr lang="de-DE" altLang="de-DE" sz="1600" dirty="0"/>
              <a:t> </a:t>
            </a:r>
            <a:r>
              <a:rPr lang="de-DE" altLang="de-DE" sz="1600" dirty="0" err="1"/>
              <a:t>for</a:t>
            </a:r>
            <a:r>
              <a:rPr lang="de-DE" altLang="de-DE" sz="1600" dirty="0"/>
              <a:t> </a:t>
            </a:r>
            <a:r>
              <a:rPr lang="de-DE" altLang="de-DE" sz="1600" dirty="0" err="1"/>
              <a:t>further</a:t>
            </a:r>
            <a:r>
              <a:rPr lang="de-DE" altLang="de-DE" sz="1600" dirty="0"/>
              <a:t> </a:t>
            </a:r>
            <a:r>
              <a:rPr lang="de-DE" altLang="de-DE" sz="1600" dirty="0" err="1"/>
              <a:t>instructions</a:t>
            </a:r>
            <a:endParaRPr lang="de-DE" altLang="de-DE" sz="1600" dirty="0"/>
          </a:p>
        </p:txBody>
      </p:sp>
      <p:pic>
        <p:nvPicPr>
          <p:cNvPr id="13" name="Grafik 12">
            <a:extLst>
              <a:ext uri="{FF2B5EF4-FFF2-40B4-BE49-F238E27FC236}">
                <a16:creationId xmlns:a16="http://schemas.microsoft.com/office/drawing/2014/main" id="{0DEAA10B-0711-4E53-6D79-C5A1E6621894}"/>
              </a:ext>
            </a:extLst>
          </p:cNvPr>
          <p:cNvPicPr>
            <a:picLocks noChangeAspect="1"/>
          </p:cNvPicPr>
          <p:nvPr/>
        </p:nvPicPr>
        <p:blipFill>
          <a:blip r:embed="rId2" cstate="print"/>
          <a:stretch>
            <a:fillRect/>
          </a:stretch>
        </p:blipFill>
        <p:spPr>
          <a:xfrm>
            <a:off x="5848350" y="2661034"/>
            <a:ext cx="2964752" cy="4176554"/>
          </a:xfrm>
          <a:prstGeom prst="rect">
            <a:avLst/>
          </a:prstGeom>
        </p:spPr>
      </p:pic>
      <p:sp>
        <p:nvSpPr>
          <p:cNvPr id="15" name="Textfeld 14">
            <a:extLst>
              <a:ext uri="{FF2B5EF4-FFF2-40B4-BE49-F238E27FC236}">
                <a16:creationId xmlns:a16="http://schemas.microsoft.com/office/drawing/2014/main" id="{1F413D82-AEA5-7D3D-382A-E6BB09795BF1}"/>
              </a:ext>
            </a:extLst>
          </p:cNvPr>
          <p:cNvSpPr txBox="1"/>
          <p:nvPr/>
        </p:nvSpPr>
        <p:spPr>
          <a:xfrm>
            <a:off x="273748" y="5392832"/>
            <a:ext cx="5660328" cy="1354217"/>
          </a:xfrm>
          <a:prstGeom prst="rect">
            <a:avLst/>
          </a:prstGeom>
          <a:noFill/>
          <a:ln w="28575">
            <a:solidFill>
              <a:srgbClr val="FF0000"/>
            </a:solidFill>
          </a:ln>
        </p:spPr>
        <p:txBody>
          <a:bodyPr wrap="square">
            <a:spAutoFit/>
          </a:bodyPr>
          <a:lstStyle/>
          <a:p>
            <a:pPr marL="182563" lvl="0" indent="-182563" eaLnBrk="0" hangingPunct="0">
              <a:buFontTx/>
              <a:buChar char="•"/>
            </a:pPr>
            <a:r>
              <a:rPr lang="en-US" sz="1800" b="1" dirty="0"/>
              <a:t> In case of fire:</a:t>
            </a:r>
          </a:p>
          <a:p>
            <a:r>
              <a:rPr lang="en-US" sz="1600" dirty="0"/>
              <a:t>- Leave the building immediately.</a:t>
            </a:r>
          </a:p>
          <a:p>
            <a:r>
              <a:rPr lang="en-US" sz="1600" dirty="0"/>
              <a:t>- Assist other persons if possible.</a:t>
            </a:r>
          </a:p>
          <a:p>
            <a:r>
              <a:rPr lang="en-US" sz="1600" dirty="0"/>
              <a:t>- Call emergency services</a:t>
            </a:r>
          </a:p>
          <a:p>
            <a:r>
              <a:rPr lang="en-US" sz="1600" dirty="0"/>
              <a:t>   Who, What, Where.</a:t>
            </a:r>
          </a:p>
        </p:txBody>
      </p:sp>
      <p:pic>
        <p:nvPicPr>
          <p:cNvPr id="3" name="Grafik 2">
            <a:extLst>
              <a:ext uri="{FF2B5EF4-FFF2-40B4-BE49-F238E27FC236}">
                <a16:creationId xmlns:a16="http://schemas.microsoft.com/office/drawing/2014/main" id="{6EB1E820-37E0-0537-4626-54D344BB37AF}"/>
              </a:ext>
            </a:extLst>
          </p:cNvPr>
          <p:cNvPicPr>
            <a:picLocks noChangeAspect="1"/>
          </p:cNvPicPr>
          <p:nvPr/>
        </p:nvPicPr>
        <p:blipFill>
          <a:blip r:embed="rId2" cstate="print"/>
          <a:srcRect l="41518" t="49757" r="8073" b="25406"/>
          <a:stretch>
            <a:fillRect/>
          </a:stretch>
        </p:blipFill>
        <p:spPr>
          <a:xfrm>
            <a:off x="5870511" y="3983362"/>
            <a:ext cx="3006156" cy="2086578"/>
          </a:xfrm>
          <a:prstGeom prst="rect">
            <a:avLst/>
          </a:prstGeom>
        </p:spPr>
      </p:pic>
      <p:sp>
        <p:nvSpPr>
          <p:cNvPr id="7" name="Textfeld 6">
            <a:extLst>
              <a:ext uri="{FF2B5EF4-FFF2-40B4-BE49-F238E27FC236}">
                <a16:creationId xmlns:a16="http://schemas.microsoft.com/office/drawing/2014/main" id="{CD35CB17-31FB-DDEB-A5F0-00990FC4BB76}"/>
              </a:ext>
            </a:extLst>
          </p:cNvPr>
          <p:cNvSpPr txBox="1"/>
          <p:nvPr/>
        </p:nvSpPr>
        <p:spPr>
          <a:xfrm>
            <a:off x="5870511" y="4115558"/>
            <a:ext cx="2094355" cy="538609"/>
          </a:xfrm>
          <a:prstGeom prst="rect">
            <a:avLst/>
          </a:prstGeom>
          <a:solidFill>
            <a:srgbClr val="6ABE84"/>
          </a:solidFill>
        </p:spPr>
        <p:txBody>
          <a:bodyPr wrap="square">
            <a:spAutoFit/>
          </a:bodyPr>
          <a:lstStyle/>
          <a:p>
            <a:pPr eaLnBrk="0" hangingPunct="0"/>
            <a:r>
              <a:rPr lang="de-DE" sz="1800" b="1" dirty="0">
                <a:latin typeface="Arial" panose="020B0604020202020204" pitchFamily="34" charset="0"/>
                <a:cs typeface="Arial" panose="020B0604020202020204" pitchFamily="34" charset="0"/>
              </a:rPr>
              <a:t>Assembly </a:t>
            </a:r>
            <a:r>
              <a:rPr lang="de-DE" b="1" dirty="0" err="1">
                <a:latin typeface="Arial" panose="020B0604020202020204" pitchFamily="34" charset="0"/>
                <a:cs typeface="Arial" panose="020B0604020202020204" pitchFamily="34" charset="0"/>
              </a:rPr>
              <a:t>p</a:t>
            </a:r>
            <a:r>
              <a:rPr lang="de-DE" sz="1800" b="1" dirty="0" err="1">
                <a:latin typeface="Arial" panose="020B0604020202020204" pitchFamily="34" charset="0"/>
                <a:cs typeface="Arial" panose="020B0604020202020204" pitchFamily="34" charset="0"/>
              </a:rPr>
              <a:t>oint</a:t>
            </a:r>
            <a:r>
              <a:rPr lang="de-DE" sz="1800" b="1" dirty="0">
                <a:latin typeface="Arial" panose="020B0604020202020204" pitchFamily="34" charset="0"/>
                <a:cs typeface="Arial" panose="020B0604020202020204" pitchFamily="34" charset="0"/>
              </a:rPr>
              <a:t> </a:t>
            </a:r>
          </a:p>
          <a:p>
            <a:pPr eaLnBrk="0" hangingPunct="0"/>
            <a:r>
              <a:rPr lang="en-US" sz="1100" b="1" dirty="0"/>
              <a:t>corner towards cemetery</a:t>
            </a:r>
            <a:endParaRPr lang="en-US" sz="1100" dirty="0"/>
          </a:p>
        </p:txBody>
      </p:sp>
    </p:spTree>
  </p:cSld>
  <p:clrMapOvr>
    <a:masterClrMapping/>
  </p:clrMapOvr>
  <p:transition spd="med">
    <p:diamond/>
  </p:transition>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2215</Words>
  <Application>Microsoft Office PowerPoint</Application>
  <PresentationFormat>Bildschirmpräsentation (4:3)</PresentationFormat>
  <Paragraphs>295</Paragraphs>
  <Slides>30</Slides>
  <Notes>5</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30</vt:i4>
      </vt:variant>
    </vt:vector>
  </HeadingPairs>
  <TitlesOfParts>
    <vt:vector size="39" baseType="lpstr">
      <vt:lpstr>Arial</vt:lpstr>
      <vt:lpstr>Calibri</vt:lpstr>
      <vt:lpstr>Garamond</vt:lpstr>
      <vt:lpstr>Segoe UI</vt:lpstr>
      <vt:lpstr>Symbol</vt:lpstr>
      <vt:lpstr>Times New Roman</vt:lpstr>
      <vt:lpstr>Wingdings</vt:lpstr>
      <vt:lpstr>Benutzerdefiniertes Design</vt:lpstr>
      <vt:lpstr>1_Benutzerdefiniertes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Universitaet Konstanz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PD Dr. Ralf Voegele</dc:creator>
  <cp:lastModifiedBy>Sarah Rißmann</cp:lastModifiedBy>
  <cp:revision>435</cp:revision>
  <dcterms:created xsi:type="dcterms:W3CDTF">2010-01-08T09:56:51Z</dcterms:created>
  <dcterms:modified xsi:type="dcterms:W3CDTF">2026-03-30T05:19:19Z</dcterms:modified>
</cp:coreProperties>
</file>