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1C_AD153AEE.xml" ContentType="application/vnd.ms-powerpoint.comments+xml"/>
  <Override PartName="/ppt/comments/modernComment_1FB_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 id="2147483737" r:id="rId2"/>
  </p:sldMasterIdLst>
  <p:notesMasterIdLst>
    <p:notesMasterId r:id="rId34"/>
  </p:notesMasterIdLst>
  <p:sldIdLst>
    <p:sldId id="494" r:id="rId3"/>
    <p:sldId id="538" r:id="rId4"/>
    <p:sldId id="540" r:id="rId5"/>
    <p:sldId id="542" r:id="rId6"/>
    <p:sldId id="497" r:id="rId7"/>
    <p:sldId id="543" r:id="rId8"/>
    <p:sldId id="544" r:id="rId9"/>
    <p:sldId id="545" r:id="rId10"/>
    <p:sldId id="546" r:id="rId11"/>
    <p:sldId id="507" r:id="rId12"/>
    <p:sldId id="548" r:id="rId13"/>
    <p:sldId id="549" r:id="rId14"/>
    <p:sldId id="550" r:id="rId15"/>
    <p:sldId id="551" r:id="rId16"/>
    <p:sldId id="552" r:id="rId17"/>
    <p:sldId id="553" r:id="rId18"/>
    <p:sldId id="525" r:id="rId19"/>
    <p:sldId id="527" r:id="rId20"/>
    <p:sldId id="528" r:id="rId21"/>
    <p:sldId id="529" r:id="rId22"/>
    <p:sldId id="530" r:id="rId23"/>
    <p:sldId id="531" r:id="rId24"/>
    <p:sldId id="532" r:id="rId25"/>
    <p:sldId id="256" r:id="rId26"/>
    <p:sldId id="416" r:id="rId27"/>
    <p:sldId id="415" r:id="rId28"/>
    <p:sldId id="414" r:id="rId29"/>
    <p:sldId id="421" r:id="rId30"/>
    <p:sldId id="536" r:id="rId31"/>
    <p:sldId id="533" r:id="rId32"/>
    <p:sldId id="534" r:id="rId33"/>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BADEC9-1F72-C2D1-DC63-C87D36244A35}" name="Asifur Rahman Soad" initials="AR" userId="Asifur Rahman Soad"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8"/>
    <a:srgbClr val="FFFFD2"/>
    <a:srgbClr val="FFFF99"/>
    <a:srgbClr val="00CC66"/>
    <a:srgbClr val="99CCFF"/>
    <a:srgbClr val="CCECFF"/>
    <a:srgbClr val="33CCCC"/>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04" autoAdjust="0"/>
    <p:restoredTop sz="92447" autoAdjust="0"/>
  </p:normalViewPr>
  <p:slideViewPr>
    <p:cSldViewPr snapToGrid="0" showGuides="1">
      <p:cViewPr varScale="1">
        <p:scale>
          <a:sx n="76" d="100"/>
          <a:sy n="76" d="100"/>
        </p:scale>
        <p:origin x="1891"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8/10/relationships/authors" Target="authors.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comments/modernComment_1FB_0.xml><?xml version="1.0" encoding="utf-8"?>
<p188:cmLst xmlns:a="http://schemas.openxmlformats.org/drawingml/2006/main" xmlns:r="http://schemas.openxmlformats.org/officeDocument/2006/relationships" xmlns:p188="http://schemas.microsoft.com/office/powerpoint/2018/8/main">
  <p188:cm id="{EF1ABDEF-2A5A-4BA2-B38B-DC58AA83DA0A}" authorId="{24BADEC9-1F72-C2D1-DC63-C87D36244A35}" status="resolved" created="2025-10-22T11:07:49.455">
    <ac:deMkLst xmlns:ac="http://schemas.microsoft.com/office/drawing/2013/main/command">
      <pc:docMk xmlns:pc="http://schemas.microsoft.com/office/powerpoint/2013/main/command"/>
      <pc:sldMk xmlns:pc="http://schemas.microsoft.com/office/powerpoint/2013/main/command" cId="0" sldId="507"/>
      <ac:spMk id="3" creationId="{47596661-CEBA-297C-7E78-1268CF35D640}"/>
    </ac:deMkLst>
    <p188:txBody>
      <a:bodyPr/>
      <a:lstStyle/>
      <a:p>
        <a:r>
          <a:rPr lang="en-GB"/>
          <a:t>Added the slide number</a:t>
        </a:r>
      </a:p>
    </p188:txBody>
  </p188:cm>
</p188:cmLst>
</file>

<file path=ppt/comments/modernComment_21C_AD153AEE.xml><?xml version="1.0" encoding="utf-8"?>
<p188:cmLst xmlns:a="http://schemas.openxmlformats.org/drawingml/2006/main" xmlns:r="http://schemas.openxmlformats.org/officeDocument/2006/relationships" xmlns:p188="http://schemas.microsoft.com/office/powerpoint/2018/8/main">
  <p188:cm id="{B1FFA69C-8A5F-48B7-BAF6-0D42BE143C2B}" authorId="{24BADEC9-1F72-C2D1-DC63-C87D36244A35}" status="resolved" created="2025-10-22T11:07:29.582">
    <ac:deMkLst xmlns:ac="http://schemas.microsoft.com/office/drawing/2013/main/command">
      <pc:docMk xmlns:pc="http://schemas.microsoft.com/office/powerpoint/2013/main/command"/>
      <pc:sldMk xmlns:pc="http://schemas.microsoft.com/office/powerpoint/2013/main/command" cId="2903849710" sldId="540"/>
      <ac:spMk id="5" creationId="{BA248511-1766-A25B-F655-F013A7AD931E}"/>
    </ac:deMkLst>
    <p188:txBody>
      <a:bodyPr/>
      <a:lstStyle/>
      <a:p>
        <a:r>
          <a:rPr lang="en-GB"/>
          <a:t>I added the slide number here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1"/>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defRPr sz="1300"/>
            </a:lvl1pPr>
          </a:lstStyle>
          <a:p>
            <a:pPr>
              <a:defRPr/>
            </a:pPr>
            <a:endParaRPr lang="de-DE"/>
          </a:p>
        </p:txBody>
      </p:sp>
      <p:sp>
        <p:nvSpPr>
          <p:cNvPr id="157699" name="Rectangle 3"/>
          <p:cNvSpPr>
            <a:spLocks noGrp="1" noChangeArrowheads="1"/>
          </p:cNvSpPr>
          <p:nvPr>
            <p:ph type="dt" idx="1"/>
          </p:nvPr>
        </p:nvSpPr>
        <p:spPr bwMode="auto">
          <a:xfrm>
            <a:off x="3850443" y="1"/>
            <a:ext cx="2945659" cy="496332"/>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lvl1pPr algn="r">
              <a:defRPr sz="1300"/>
            </a:lvl1pPr>
          </a:lstStyle>
          <a:p>
            <a:pPr>
              <a:defRPr/>
            </a:pPr>
            <a:endParaRPr lang="de-DE"/>
          </a:p>
        </p:txBody>
      </p:sp>
      <p:sp>
        <p:nvSpPr>
          <p:cNvPr id="5734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157701"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5562" tIns="47781" rIns="95562" bIns="47781" numCol="1" anchor="t" anchorCtr="0" compatLnSpc="1">
            <a:prstTxWarp prst="textNoShape">
              <a:avLst/>
            </a:prstTxWarp>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57702" name="Rectangle 6"/>
          <p:cNvSpPr>
            <a:spLocks noGrp="1" noChangeArrowheads="1"/>
          </p:cNvSpPr>
          <p:nvPr>
            <p:ph type="ftr" sz="quarter" idx="4"/>
          </p:nvPr>
        </p:nvSpPr>
        <p:spPr bwMode="auto">
          <a:xfrm>
            <a:off x="0"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defRPr sz="1300"/>
            </a:lvl1pPr>
          </a:lstStyle>
          <a:p>
            <a:pPr>
              <a:defRPr/>
            </a:pPr>
            <a:endParaRPr lang="de-DE"/>
          </a:p>
        </p:txBody>
      </p:sp>
      <p:sp>
        <p:nvSpPr>
          <p:cNvPr id="157703" name="Rectangle 7"/>
          <p:cNvSpPr>
            <a:spLocks noGrp="1" noChangeArrowheads="1"/>
          </p:cNvSpPr>
          <p:nvPr>
            <p:ph type="sldNum" sz="quarter" idx="5"/>
          </p:nvPr>
        </p:nvSpPr>
        <p:spPr bwMode="auto">
          <a:xfrm>
            <a:off x="3850443" y="9428584"/>
            <a:ext cx="2945659" cy="496332"/>
          </a:xfrm>
          <a:prstGeom prst="rect">
            <a:avLst/>
          </a:prstGeom>
          <a:noFill/>
          <a:ln w="9525">
            <a:noFill/>
            <a:miter lim="800000"/>
            <a:headEnd/>
            <a:tailEnd/>
          </a:ln>
          <a:effectLst/>
        </p:spPr>
        <p:txBody>
          <a:bodyPr vert="horz" wrap="square" lIns="95562" tIns="47781" rIns="95562" bIns="47781" numCol="1" anchor="b" anchorCtr="0" compatLnSpc="1">
            <a:prstTxWarp prst="textNoShape">
              <a:avLst/>
            </a:prstTxWarp>
          </a:bodyPr>
          <a:lstStyle>
            <a:lvl1pPr algn="r">
              <a:defRPr sz="1300"/>
            </a:lvl1pPr>
          </a:lstStyle>
          <a:p>
            <a:pPr>
              <a:defRPr/>
            </a:pPr>
            <a:fld id="{43568B70-DBB0-4415-BB63-097566C19695}"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676" name="Foliennummernplatzhalt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fld id="{7A4C4E3D-8CEF-4EE9-BFAF-654DD2DA1E5F}" type="slidenum">
              <a:rPr lang="de-DE" altLang="de-DE" smtClean="0">
                <a:latin typeface="Calibri" pitchFamily="34" charset="0"/>
              </a:rPr>
              <a:pPr fontAlgn="base">
                <a:spcBef>
                  <a:spcPct val="0"/>
                </a:spcBef>
                <a:spcAft>
                  <a:spcPct val="0"/>
                </a:spcAft>
                <a:defRPr/>
              </a:pPr>
              <a:t>24</a:t>
            </a:fld>
            <a:endParaRPr lang="de-DE" altLang="de-DE">
              <a:latin typeface="Calibri" pitchFamily="34" charset="0"/>
            </a:endParaRPr>
          </a:p>
        </p:txBody>
      </p:sp>
      <p:sp>
        <p:nvSpPr>
          <p:cNvPr id="28677" name="Kopfzeilenplatzhalter 4"/>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lang="de-DE" altLang="de-DE">
              <a:latin typeface="Calibri" pitchFamily="34" charset="0"/>
            </a:endParaRPr>
          </a:p>
        </p:txBody>
      </p:sp>
      <p:sp>
        <p:nvSpPr>
          <p:cNvPr id="28678" name="Datumsplatzhalter 5"/>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r>
              <a:rPr lang="de-DE" altLang="de-DE">
                <a:latin typeface="Calibri" pitchFamily="34" charset="0"/>
              </a:rPr>
              <a:t>15.10.2015</a:t>
            </a:r>
          </a:p>
        </p:txBody>
      </p:sp>
    </p:spTree>
    <p:extLst>
      <p:ext uri="{BB962C8B-B14F-4D97-AF65-F5344CB8AC3E}">
        <p14:creationId xmlns:p14="http://schemas.microsoft.com/office/powerpoint/2010/main" val="350358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D0C16-B00B-AD39-13BD-71898E47FB2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D50BD73-BC37-FB1A-04AD-8C7794B5D89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54C9978-1C60-3928-9042-44AD67D3F428}"/>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581FE25E-740E-7145-2018-C1615B4A5DFB}"/>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DBC5673B-46CF-989F-34C2-F8F58D256C05}"/>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6CA555B1-4057-6CD2-4A6F-E9A227007372}"/>
              </a:ext>
            </a:extLst>
          </p:cNvPr>
          <p:cNvSpPr>
            <a:spLocks noGrp="1"/>
          </p:cNvSpPr>
          <p:nvPr>
            <p:ph type="sldNum" sz="quarter" idx="5"/>
          </p:nvPr>
        </p:nvSpPr>
        <p:spPr/>
        <p:txBody>
          <a:bodyPr/>
          <a:lstStyle/>
          <a:p>
            <a:pPr>
              <a:defRPr/>
            </a:pPr>
            <a:fld id="{AA912393-F2BE-4777-B6DA-B26A54DA3648}" type="slidenum">
              <a:rPr lang="de-DE" smtClean="0"/>
              <a:pPr>
                <a:defRPr/>
              </a:pPr>
              <a:t>25</a:t>
            </a:fld>
            <a:endParaRPr lang="de-DE"/>
          </a:p>
        </p:txBody>
      </p:sp>
    </p:spTree>
    <p:extLst>
      <p:ext uri="{BB962C8B-B14F-4D97-AF65-F5344CB8AC3E}">
        <p14:creationId xmlns:p14="http://schemas.microsoft.com/office/powerpoint/2010/main" val="4047014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707E1D-0BA1-6FAE-4608-06417C4B11B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F45177C-F133-7243-8617-010804055BB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B1FACE6-9CAB-236A-650F-DF7B12AB98C5}"/>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07778922-B321-174E-AC0A-6FC6C680F0AB}"/>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EEB89EB1-46EC-275F-94CE-A7B7F90C416E}"/>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9D2888E9-619C-D08B-0EEE-1CFCC736D910}"/>
              </a:ext>
            </a:extLst>
          </p:cNvPr>
          <p:cNvSpPr>
            <a:spLocks noGrp="1"/>
          </p:cNvSpPr>
          <p:nvPr>
            <p:ph type="sldNum" sz="quarter" idx="5"/>
          </p:nvPr>
        </p:nvSpPr>
        <p:spPr/>
        <p:txBody>
          <a:bodyPr/>
          <a:lstStyle/>
          <a:p>
            <a:pPr>
              <a:defRPr/>
            </a:pPr>
            <a:fld id="{AA912393-F2BE-4777-B6DA-B26A54DA3648}" type="slidenum">
              <a:rPr lang="de-DE" smtClean="0"/>
              <a:pPr>
                <a:defRPr/>
              </a:pPr>
              <a:t>26</a:t>
            </a:fld>
            <a:endParaRPr lang="de-DE"/>
          </a:p>
        </p:txBody>
      </p:sp>
    </p:spTree>
    <p:extLst>
      <p:ext uri="{BB962C8B-B14F-4D97-AF65-F5344CB8AC3E}">
        <p14:creationId xmlns:p14="http://schemas.microsoft.com/office/powerpoint/2010/main" val="3708185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DBA0A-CD80-675D-BDEA-B60B52155D1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7E17456-F5BE-C129-EC51-AC233CD255A1}"/>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D080A31-1C06-8568-5888-877233EEABA0}"/>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253809CF-842D-56CF-1DAA-C4909240EF21}"/>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E07C9437-2F81-BF88-D146-209787AF6312}"/>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6754EC1B-15FE-2DDC-1901-171D0D0FD8D1}"/>
              </a:ext>
            </a:extLst>
          </p:cNvPr>
          <p:cNvSpPr>
            <a:spLocks noGrp="1"/>
          </p:cNvSpPr>
          <p:nvPr>
            <p:ph type="sldNum" sz="quarter" idx="5"/>
          </p:nvPr>
        </p:nvSpPr>
        <p:spPr/>
        <p:txBody>
          <a:bodyPr/>
          <a:lstStyle/>
          <a:p>
            <a:pPr>
              <a:defRPr/>
            </a:pPr>
            <a:fld id="{AA912393-F2BE-4777-B6DA-B26A54DA3648}" type="slidenum">
              <a:rPr lang="de-DE" smtClean="0"/>
              <a:pPr>
                <a:defRPr/>
              </a:pPr>
              <a:t>27</a:t>
            </a:fld>
            <a:endParaRPr lang="de-DE"/>
          </a:p>
        </p:txBody>
      </p:sp>
    </p:spTree>
    <p:extLst>
      <p:ext uri="{BB962C8B-B14F-4D97-AF65-F5344CB8AC3E}">
        <p14:creationId xmlns:p14="http://schemas.microsoft.com/office/powerpoint/2010/main" val="2759426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9DB8-A254-52D0-CDB8-1AFDC921723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369DA2-88F1-BF5A-00F3-0402A6B48F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A764F5-F491-CD5A-5F0F-2ED22FC9A5C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7437061D-C700-FF0A-C61D-7A094A182A8A}"/>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282DF0C1-ACA6-EB33-BF7B-000A049EA4B3}"/>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B9C3E06E-F0ED-0E56-04B6-696621A773C5}"/>
              </a:ext>
            </a:extLst>
          </p:cNvPr>
          <p:cNvSpPr>
            <a:spLocks noGrp="1"/>
          </p:cNvSpPr>
          <p:nvPr>
            <p:ph type="sldNum" sz="quarter" idx="5"/>
          </p:nvPr>
        </p:nvSpPr>
        <p:spPr/>
        <p:txBody>
          <a:bodyPr/>
          <a:lstStyle/>
          <a:p>
            <a:pPr>
              <a:defRPr/>
            </a:pPr>
            <a:fld id="{AA912393-F2BE-4777-B6DA-B26A54DA3648}" type="slidenum">
              <a:rPr lang="de-DE" smtClean="0"/>
              <a:pPr>
                <a:defRPr/>
              </a:pPr>
              <a:t>28</a:t>
            </a:fld>
            <a:endParaRPr lang="de-DE"/>
          </a:p>
        </p:txBody>
      </p:sp>
    </p:spTree>
    <p:extLst>
      <p:ext uri="{BB962C8B-B14F-4D97-AF65-F5344CB8AC3E}">
        <p14:creationId xmlns:p14="http://schemas.microsoft.com/office/powerpoint/2010/main" val="50216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49DB8-A254-52D0-CDB8-1AFDC921723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E369DA2-88F1-BF5A-00F3-0402A6B48F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1A764F5-F491-CD5A-5F0F-2ED22FC9A5CA}"/>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b="1" dirty="0">
              <a:latin typeface="Arial" panose="020B0604020202020204" pitchFamily="34" charset="0"/>
              <a:cs typeface="Arial" panose="020B0604020202020204" pitchFamily="34" charset="0"/>
            </a:endParaRPr>
          </a:p>
          <a:p>
            <a:endParaRPr lang="de-DE" dirty="0"/>
          </a:p>
        </p:txBody>
      </p:sp>
      <p:sp>
        <p:nvSpPr>
          <p:cNvPr id="4" name="Kopfzeilenplatzhalter 3">
            <a:extLst>
              <a:ext uri="{FF2B5EF4-FFF2-40B4-BE49-F238E27FC236}">
                <a16:creationId xmlns:a16="http://schemas.microsoft.com/office/drawing/2014/main" id="{7437061D-C700-FF0A-C61D-7A094A182A8A}"/>
              </a:ext>
            </a:extLst>
          </p:cNvPr>
          <p:cNvSpPr>
            <a:spLocks noGrp="1"/>
          </p:cNvSpPr>
          <p:nvPr>
            <p:ph type="hdr" sz="quarter"/>
          </p:nvPr>
        </p:nvSpPr>
        <p:spPr/>
        <p:txBody>
          <a:bodyPr/>
          <a:lstStyle/>
          <a:p>
            <a:pPr>
              <a:defRPr/>
            </a:pPr>
            <a:endParaRPr lang="de-DE"/>
          </a:p>
        </p:txBody>
      </p:sp>
      <p:sp>
        <p:nvSpPr>
          <p:cNvPr id="5" name="Datumsplatzhalter 4">
            <a:extLst>
              <a:ext uri="{FF2B5EF4-FFF2-40B4-BE49-F238E27FC236}">
                <a16:creationId xmlns:a16="http://schemas.microsoft.com/office/drawing/2014/main" id="{282DF0C1-ACA6-EB33-BF7B-000A049EA4B3}"/>
              </a:ext>
            </a:extLst>
          </p:cNvPr>
          <p:cNvSpPr>
            <a:spLocks noGrp="1"/>
          </p:cNvSpPr>
          <p:nvPr>
            <p:ph type="dt" idx="1"/>
          </p:nvPr>
        </p:nvSpPr>
        <p:spPr/>
        <p:txBody>
          <a:bodyPr/>
          <a:lstStyle/>
          <a:p>
            <a:pPr>
              <a:defRPr/>
            </a:pPr>
            <a:r>
              <a:rPr lang="de-DE"/>
              <a:t>15.10.2015</a:t>
            </a:r>
          </a:p>
        </p:txBody>
      </p:sp>
      <p:sp>
        <p:nvSpPr>
          <p:cNvPr id="6" name="Foliennummernplatzhalter 5">
            <a:extLst>
              <a:ext uri="{FF2B5EF4-FFF2-40B4-BE49-F238E27FC236}">
                <a16:creationId xmlns:a16="http://schemas.microsoft.com/office/drawing/2014/main" id="{B9C3E06E-F0ED-0E56-04B6-696621A773C5}"/>
              </a:ext>
            </a:extLst>
          </p:cNvPr>
          <p:cNvSpPr>
            <a:spLocks noGrp="1"/>
          </p:cNvSpPr>
          <p:nvPr>
            <p:ph type="sldNum" sz="quarter" idx="5"/>
          </p:nvPr>
        </p:nvSpPr>
        <p:spPr/>
        <p:txBody>
          <a:bodyPr/>
          <a:lstStyle/>
          <a:p>
            <a:pPr>
              <a:defRPr/>
            </a:pPr>
            <a:fld id="{AA912393-F2BE-4777-B6DA-B26A54DA3648}" type="slidenum">
              <a:rPr lang="de-DE" smtClean="0"/>
              <a:pPr>
                <a:defRPr/>
              </a:pPr>
              <a:t>29</a:t>
            </a:fld>
            <a:endParaRPr lang="de-DE"/>
          </a:p>
        </p:txBody>
      </p:sp>
    </p:spTree>
    <p:extLst>
      <p:ext uri="{BB962C8B-B14F-4D97-AF65-F5344CB8AC3E}">
        <p14:creationId xmlns:p14="http://schemas.microsoft.com/office/powerpoint/2010/main" val="502161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p>
            <a:fld id="{E7AF00CC-F707-4864-8258-E801E061ECEE}" type="slidenum">
              <a:rPr lang="de-DE" smtClean="0"/>
              <a:pPr/>
              <a:t>‹Nr.›</a:t>
            </a:fld>
            <a:endParaRPr lang="de-DE"/>
          </a:p>
        </p:txBody>
      </p:sp>
    </p:spTree>
    <p:extLst>
      <p:ext uri="{BB962C8B-B14F-4D97-AF65-F5344CB8AC3E}">
        <p14:creationId xmlns:p14="http://schemas.microsoft.com/office/powerpoint/2010/main" val="2842104178"/>
      </p:ext>
    </p:extLst>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E7AF00CC-F707-4864-8258-E801E061ECEE}" type="slidenum">
              <a:rPr lang="de-DE" smtClean="0"/>
              <a:pPr/>
              <a:t>‹Nr.›</a:t>
            </a:fld>
            <a:endParaRPr lang="de-DE"/>
          </a:p>
        </p:txBody>
      </p:sp>
    </p:spTree>
    <p:extLst>
      <p:ext uri="{BB962C8B-B14F-4D97-AF65-F5344CB8AC3E}">
        <p14:creationId xmlns:p14="http://schemas.microsoft.com/office/powerpoint/2010/main" val="2424006419"/>
      </p:ext>
    </p:extLst>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457200" y="1600200"/>
            <a:ext cx="8229600" cy="4525963"/>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F1DE8D1C-7534-4A25-BF54-165EF6D3BDD0}" type="datetimeFigureOut">
              <a:rPr lang="de-DE" smtClean="0"/>
              <a:pPr/>
              <a:t>16.04.2026</a:t>
            </a:fld>
            <a:endParaRPr lang="de-DE"/>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a:p>
        </p:txBody>
      </p:sp>
      <p:sp>
        <p:nvSpPr>
          <p:cNvPr id="6" name="Foliennummernplatzhalter 5"/>
          <p:cNvSpPr>
            <a:spLocks noGrp="1"/>
          </p:cNvSpPr>
          <p:nvPr>
            <p:ph type="sldNum" sz="quarter" idx="12"/>
          </p:nvPr>
        </p:nvSpPr>
        <p:spPr>
          <a:xfrm>
            <a:off x="6988620" y="6486976"/>
            <a:ext cx="2133600" cy="365125"/>
          </a:xfrm>
        </p:spPr>
        <p:txBody>
          <a:bodyPr/>
          <a:lstStyle>
            <a:lvl1pPr>
              <a:defRPr b="1">
                <a:solidFill>
                  <a:schemeClr val="tx1"/>
                </a:solidFill>
              </a:defRPr>
            </a:lvl1pPr>
          </a:lstStyle>
          <a:p>
            <a:fld id="{E7AF00CC-F707-4864-8258-E801E061ECEE}" type="slidenum">
              <a:rPr lang="de-DE" smtClean="0"/>
              <a:pPr/>
              <a:t>‹Nr.›</a:t>
            </a:fld>
            <a:endParaRPr lang="de-DE"/>
          </a:p>
        </p:txBody>
      </p:sp>
    </p:spTree>
    <p:extLst>
      <p:ext uri="{BB962C8B-B14F-4D97-AF65-F5344CB8AC3E}">
        <p14:creationId xmlns:p14="http://schemas.microsoft.com/office/powerpoint/2010/main" val="227396220"/>
      </p:ext>
    </p:extLst>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F1DE8D1C-7534-4A25-BF54-165EF6D3BDD0}" type="datetimeFigureOut">
              <a:rPr lang="de-DE" smtClean="0"/>
              <a:pPr/>
              <a:t>16.04.2026</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E7AF00CC-F707-4864-8258-E801E061ECEE}" type="slidenum">
              <a:rPr lang="de-DE" smtClean="0"/>
              <a:pPr/>
              <a:t>‹Nr.›</a:t>
            </a:fld>
            <a:endParaRPr lang="de-DE"/>
          </a:p>
        </p:txBody>
      </p:sp>
    </p:spTree>
    <p:extLst>
      <p:ext uri="{BB962C8B-B14F-4D97-AF65-F5344CB8AC3E}">
        <p14:creationId xmlns:p14="http://schemas.microsoft.com/office/powerpoint/2010/main" val="767865534"/>
      </p:ext>
    </p:extLst>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1DE8D1C-7534-4A25-BF54-165EF6D3BDD0}" type="datetimeFigureOut">
              <a:rPr lang="de-DE" smtClean="0"/>
              <a:pPr/>
              <a:t>16.04.2026</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E7AF00CC-F707-4864-8258-E801E061ECEE}" type="slidenum">
              <a:rPr lang="de-DE" smtClean="0"/>
              <a:pPr/>
              <a:t>‹Nr.›</a:t>
            </a:fld>
            <a:endParaRPr lang="de-DE"/>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Foliennummernplatzhalter 5"/>
          <p:cNvSpPr>
            <a:spLocks noGrp="1"/>
          </p:cNvSpPr>
          <p:nvPr>
            <p:ph type="sldNum" sz="quarter" idx="4"/>
          </p:nvPr>
        </p:nvSpPr>
        <p:spPr>
          <a:xfrm>
            <a:off x="6988620" y="6472462"/>
            <a:ext cx="2133600" cy="365125"/>
          </a:xfrm>
          <a:prstGeom prst="rect">
            <a:avLst/>
          </a:prstGeom>
        </p:spPr>
        <p:txBody>
          <a:bodyPr vert="horz" lIns="91440" tIns="45720" rIns="91440" bIns="45720" rtlCol="0" anchor="ctr"/>
          <a:lstStyle>
            <a:lvl1pPr algn="r">
              <a:defRPr sz="1200" b="1">
                <a:solidFill>
                  <a:schemeClr val="tx1"/>
                </a:solidFill>
              </a:defRPr>
            </a:lvl1pPr>
          </a:lstStyle>
          <a:p>
            <a:fld id="{E7AF00CC-F707-4864-8258-E801E061ECEE}" type="slidenum">
              <a:rPr lang="de-DE" smtClean="0"/>
              <a:pPr/>
              <a:t>‹Nr.›</a:t>
            </a:fld>
            <a:endParaRPr lang="de-DE"/>
          </a:p>
        </p:txBody>
      </p:sp>
      <p:pic>
        <p:nvPicPr>
          <p:cNvPr id="4" name="Picture 8">
            <a:extLst>
              <a:ext uri="{FF2B5EF4-FFF2-40B4-BE49-F238E27FC236}">
                <a16:creationId xmlns:a16="http://schemas.microsoft.com/office/drawing/2014/main" id="{DC2F888D-78B7-4E4D-A1CC-B16AAF070C4B}"/>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76121" y="82254"/>
            <a:ext cx="1565755" cy="404856"/>
          </a:xfrm>
          <a:prstGeom prst="rect">
            <a:avLst/>
          </a:prstGeom>
          <a:noFill/>
        </p:spPr>
      </p:pic>
    </p:spTree>
    <p:extLst>
      <p:ext uri="{BB962C8B-B14F-4D97-AF65-F5344CB8AC3E}">
        <p14:creationId xmlns:p14="http://schemas.microsoft.com/office/powerpoint/2010/main" val="423150717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ransition spd="med">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DE8D1C-7534-4A25-BF54-165EF6D3BDD0}" type="datetimeFigureOut">
              <a:rPr lang="de-DE" smtClean="0"/>
              <a:pPr/>
              <a:t>16.04.2026</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988620" y="6472462"/>
            <a:ext cx="2133600" cy="365125"/>
          </a:xfrm>
          <a:prstGeom prst="rect">
            <a:avLst/>
          </a:prstGeom>
        </p:spPr>
        <p:txBody>
          <a:bodyPr vert="horz" lIns="91440" tIns="45720" rIns="91440" bIns="45720" rtlCol="0" anchor="ctr"/>
          <a:lstStyle>
            <a:lvl1pPr algn="r">
              <a:defRPr sz="1200" b="1">
                <a:solidFill>
                  <a:schemeClr val="tx1"/>
                </a:solidFill>
              </a:defRPr>
            </a:lvl1pPr>
          </a:lstStyle>
          <a:p>
            <a:fld id="{E7AF00CC-F707-4864-8258-E801E061ECEE}" type="slidenum">
              <a:rPr lang="de-DE" smtClean="0"/>
              <a:pPr/>
              <a:t>‹Nr.›</a:t>
            </a:fld>
            <a:endParaRPr lang="de-DE"/>
          </a:p>
        </p:txBody>
      </p:sp>
      <p:pic>
        <p:nvPicPr>
          <p:cNvPr id="7" name="Grafik 6" descr="uni-logo_zeichen_schwarz.gif"/>
          <p:cNvPicPr>
            <a:picLocks noChangeAspect="1"/>
          </p:cNvPicPr>
          <p:nvPr userDrawn="1"/>
        </p:nvPicPr>
        <p:blipFill>
          <a:blip r:embed="rId3" cstate="print"/>
          <a:stretch>
            <a:fillRect/>
          </a:stretch>
        </p:blipFill>
        <p:spPr>
          <a:xfrm>
            <a:off x="68964" y="72570"/>
            <a:ext cx="1080000" cy="1080000"/>
          </a:xfrm>
          <a:prstGeom prst="rect">
            <a:avLst/>
          </a:prstGeom>
        </p:spPr>
      </p:pic>
    </p:spTree>
  </p:cSld>
  <p:clrMap bg1="lt1" tx1="dk1" bg2="lt2" tx2="dk2" accent1="accent1" accent2="accent2" accent3="accent3" accent4="accent4" accent5="accent5" accent6="accent6" hlink="hlink" folHlink="folHlink"/>
  <p:sldLayoutIdLst>
    <p:sldLayoutId id="2147483744" r:id="rId1"/>
  </p:sldLayoutIdLst>
  <p:transition spd="med">
    <p:diamond/>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png"/><Relationship Id="rId2" Type="http://schemas.microsoft.com/office/2018/10/relationships/comments" Target="../comments/modernComment_1FB_0.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5.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21C_AD153AEE.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86544" y="515950"/>
            <a:ext cx="9100792" cy="1631216"/>
          </a:xfrm>
          <a:prstGeom prst="rect">
            <a:avLst/>
          </a:prstGeom>
          <a:noFill/>
          <a:ln w="9525">
            <a:noFill/>
            <a:miter lim="800000"/>
            <a:headEnd/>
            <a:tailEnd/>
          </a:ln>
        </p:spPr>
        <p:txBody>
          <a:bodyPr wrap="square">
            <a:spAutoFit/>
          </a:bodyPr>
          <a:lstStyle/>
          <a:p>
            <a:pPr algn="ctr"/>
            <a:r>
              <a:rPr lang="de-DE" sz="2400" dirty="0">
                <a:latin typeface="Arial" panose="020B0604020202020204" pitchFamily="34" charset="0"/>
                <a:ea typeface="Times New Roman"/>
                <a:cs typeface="Arial" panose="020B0604020202020204" pitchFamily="34" charset="0"/>
              </a:rPr>
              <a:t>Institutsspezifische Sicherheitsunterweisungen für die Arbeiten mit gentechnisch modifizierten Organismen der Sicherheitsstufe S1 nach §12 (3) GenTSV</a:t>
            </a:r>
            <a:endParaRPr lang="de-DE" sz="2800" b="1" dirty="0">
              <a:latin typeface="Times New Roman"/>
            </a:endParaRPr>
          </a:p>
          <a:p>
            <a:pPr algn="ctr"/>
            <a:r>
              <a:rPr lang="de-DE" sz="2400" dirty="0">
                <a:solidFill>
                  <a:srgbClr val="FF0000"/>
                </a:solidFill>
                <a:latin typeface="Arial" panose="020B0604020202020204" pitchFamily="34" charset="0"/>
                <a:cs typeface="Arial" panose="020B0604020202020204" pitchFamily="34" charset="0"/>
              </a:rPr>
              <a:t>08.12.2025</a:t>
            </a:r>
          </a:p>
        </p:txBody>
      </p:sp>
      <p:pic>
        <p:nvPicPr>
          <p:cNvPr id="20481" name="Picture 1"/>
          <p:cNvPicPr>
            <a:picLocks noChangeAspect="1" noChangeArrowheads="1"/>
          </p:cNvPicPr>
          <p:nvPr/>
        </p:nvPicPr>
        <p:blipFill>
          <a:blip r:embed="rId2" cstate="print"/>
          <a:srcRect l="4491"/>
          <a:stretch>
            <a:fillRect/>
          </a:stretch>
        </p:blipFill>
        <p:spPr bwMode="auto">
          <a:xfrm>
            <a:off x="6441" y="2810516"/>
            <a:ext cx="2920458" cy="3960000"/>
          </a:xfrm>
          <a:prstGeom prst="rect">
            <a:avLst/>
          </a:prstGeom>
          <a:noFill/>
          <a:ln w="9525">
            <a:noFill/>
            <a:miter lim="800000"/>
            <a:headEnd/>
            <a:tailEnd/>
          </a:ln>
          <a:effectLst/>
        </p:spPr>
      </p:pic>
      <p:pic>
        <p:nvPicPr>
          <p:cNvPr id="20482" name="Picture 2"/>
          <p:cNvPicPr>
            <a:picLocks noChangeAspect="1" noChangeArrowheads="1"/>
          </p:cNvPicPr>
          <p:nvPr/>
        </p:nvPicPr>
        <p:blipFill>
          <a:blip r:embed="rId3" cstate="print"/>
          <a:srcRect/>
          <a:stretch>
            <a:fillRect/>
          </a:stretch>
        </p:blipFill>
        <p:spPr bwMode="auto">
          <a:xfrm>
            <a:off x="5999658" y="2813685"/>
            <a:ext cx="3057798" cy="3960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t="5599" b="18398"/>
          <a:stretch>
            <a:fillRect/>
          </a:stretch>
        </p:blipFill>
        <p:spPr bwMode="auto">
          <a:xfrm>
            <a:off x="2963724" y="3693056"/>
            <a:ext cx="3190791" cy="3139258"/>
          </a:xfrm>
          <a:prstGeom prst="rect">
            <a:avLst/>
          </a:prstGeom>
          <a:noFill/>
          <a:ln w="9525">
            <a:noFill/>
            <a:miter lim="800000"/>
            <a:headEnd/>
            <a:tailEnd/>
          </a:ln>
        </p:spPr>
      </p:pic>
      <p:sp>
        <p:nvSpPr>
          <p:cNvPr id="5122" name="Foliennummernplatzhalter 1"/>
          <p:cNvSpPr>
            <a:spLocks noGrp="1"/>
          </p:cNvSpPr>
          <p:nvPr>
            <p:ph type="sldNum" sz="quarter" idx="12"/>
          </p:nvPr>
        </p:nvSpPr>
        <p:spPr>
          <a:noFill/>
        </p:spPr>
        <p:txBody>
          <a:bodyPr/>
          <a:lstStyle/>
          <a:p>
            <a:fld id="{9D6AFE40-C35A-4BD3-A46B-C73ADBD658CE}" type="slidenum">
              <a:rPr lang="de-DE" smtClean="0"/>
              <a:pPr/>
              <a:t>1</a:t>
            </a:fld>
            <a:endParaRPr lang="de-DE"/>
          </a:p>
        </p:txBody>
      </p:sp>
      <p:sp>
        <p:nvSpPr>
          <p:cNvPr id="2" name="Textfeld 1">
            <a:extLst>
              <a:ext uri="{FF2B5EF4-FFF2-40B4-BE49-F238E27FC236}">
                <a16:creationId xmlns:a16="http://schemas.microsoft.com/office/drawing/2014/main" id="{136EF8D6-CE43-FE63-F209-7633169430FC}"/>
              </a:ext>
            </a:extLst>
          </p:cNvPr>
          <p:cNvSpPr txBox="1"/>
          <p:nvPr/>
        </p:nvSpPr>
        <p:spPr>
          <a:xfrm>
            <a:off x="1597781" y="2187502"/>
            <a:ext cx="5948438" cy="954107"/>
          </a:xfrm>
          <a:prstGeom prst="rect">
            <a:avLst/>
          </a:prstGeom>
          <a:solidFill>
            <a:schemeClr val="accent2">
              <a:lumMod val="60000"/>
              <a:lumOff val="40000"/>
            </a:schemeClr>
          </a:solidFill>
        </p:spPr>
        <p:txBody>
          <a:bodyPr wrap="square" rtlCol="0">
            <a:spAutoFit/>
          </a:bodyPr>
          <a:lstStyle/>
          <a:p>
            <a:pPr algn="ctr"/>
            <a:r>
              <a:rPr lang="de-DE" sz="1400" dirty="0"/>
              <a:t>Die folgenden Räume gelten als Teil der Einrichtung für gentechnisch veränderte Organismen (GVO). Alle Arbeiten mit gentechnisch veränderten Organismen der Sicherheitsstufe S1 müssen ausschließlich in diesen ausgewiesenen Bereichen durchgeführt werden:</a:t>
            </a:r>
          </a:p>
        </p:txBody>
      </p:sp>
      <p:pic>
        <p:nvPicPr>
          <p:cNvPr id="3" name="Picture 1">
            <a:extLst>
              <a:ext uri="{FF2B5EF4-FFF2-40B4-BE49-F238E27FC236}">
                <a16:creationId xmlns:a16="http://schemas.microsoft.com/office/drawing/2014/main" id="{959967B6-D8EF-36DC-3587-8B4C60339933}"/>
              </a:ext>
            </a:extLst>
          </p:cNvPr>
          <p:cNvPicPr>
            <a:picLocks noChangeAspect="1" noChangeArrowheads="1"/>
          </p:cNvPicPr>
          <p:nvPr/>
        </p:nvPicPr>
        <p:blipFill>
          <a:blip r:embed="rId2" cstate="print"/>
          <a:srcRect l="17124" t="58248" b="28282"/>
          <a:stretch>
            <a:fillRect/>
          </a:stretch>
        </p:blipFill>
        <p:spPr bwMode="auto">
          <a:xfrm>
            <a:off x="250431" y="4963795"/>
            <a:ext cx="3948047" cy="830997"/>
          </a:xfrm>
          <a:prstGeom prst="rect">
            <a:avLst/>
          </a:prstGeom>
          <a:noFill/>
          <a:ln w="38100">
            <a:solidFill>
              <a:srgbClr val="FF0000"/>
            </a:solidFill>
            <a:miter lim="800000"/>
            <a:headEnd/>
            <a:tailEnd/>
          </a:ln>
          <a:effectLst/>
        </p:spPr>
      </p:pic>
      <p:pic>
        <p:nvPicPr>
          <p:cNvPr id="4" name="Picture 2">
            <a:extLst>
              <a:ext uri="{FF2B5EF4-FFF2-40B4-BE49-F238E27FC236}">
                <a16:creationId xmlns:a16="http://schemas.microsoft.com/office/drawing/2014/main" id="{3A2B22F2-CAE9-F8EE-0346-BC9FBE4EAE25}"/>
              </a:ext>
            </a:extLst>
          </p:cNvPr>
          <p:cNvPicPr>
            <a:picLocks noChangeAspect="1" noChangeArrowheads="1"/>
          </p:cNvPicPr>
          <p:nvPr/>
        </p:nvPicPr>
        <p:blipFill>
          <a:blip r:embed="rId3" cstate="print"/>
          <a:srcRect l="22512" t="58168" r="6202" b="27918"/>
          <a:stretch>
            <a:fillRect/>
          </a:stretch>
        </p:blipFill>
        <p:spPr bwMode="auto">
          <a:xfrm>
            <a:off x="5720861" y="4965263"/>
            <a:ext cx="3281762" cy="829529"/>
          </a:xfrm>
          <a:prstGeom prst="rect">
            <a:avLst/>
          </a:prstGeom>
          <a:noFill/>
          <a:ln w="38100">
            <a:solidFill>
              <a:srgbClr val="FF0000"/>
            </a:solidFill>
            <a:miter lim="800000"/>
            <a:headEnd/>
            <a:tailEnd/>
          </a:ln>
          <a:effectLst/>
        </p:spPr>
      </p:pic>
      <p:pic>
        <p:nvPicPr>
          <p:cNvPr id="5" name="Grafik 4" descr="Pfeil mit einer Linie: Gerade mit einfarbiger Füllung">
            <a:extLst>
              <a:ext uri="{FF2B5EF4-FFF2-40B4-BE49-F238E27FC236}">
                <a16:creationId xmlns:a16="http://schemas.microsoft.com/office/drawing/2014/main" id="{5A544408-A3E7-A082-0079-4B935E6E2F37}"/>
              </a:ext>
            </a:extLst>
          </p:cNvPr>
          <p:cNvPicPr>
            <a:picLocks noChangeAspect="1"/>
          </p:cNvPicPr>
          <p:nvPr/>
        </p:nvPicPr>
        <p:blipFill>
          <a:blip cstate="print">
            <a:extLst>
              <a:ext uri="{96DAC541-7B7A-43D3-8B79-37D633B846F1}">
                <asvg:svgBlip xmlns:asvg="http://schemas.microsoft.com/office/drawing/2016/SVG/main" r:embed="rId5"/>
              </a:ext>
            </a:extLst>
          </a:blip>
          <a:stretch>
            <a:fillRect/>
          </a:stretch>
        </p:blipFill>
        <p:spPr>
          <a:xfrm rot="17494277">
            <a:off x="2351371" y="3645778"/>
            <a:ext cx="2068399" cy="914400"/>
          </a:xfrm>
          <a:prstGeom prst="rect">
            <a:avLst/>
          </a:prstGeom>
        </p:spPr>
      </p:pic>
      <p:pic>
        <p:nvPicPr>
          <p:cNvPr id="6" name="Grafik 5" descr="Pfeil mit einer Linie: Gerade mit einfarbiger Füllung">
            <a:extLst>
              <a:ext uri="{FF2B5EF4-FFF2-40B4-BE49-F238E27FC236}">
                <a16:creationId xmlns:a16="http://schemas.microsoft.com/office/drawing/2014/main" id="{F8830C01-4AFE-A260-BA45-0AD044A19B6C}"/>
              </a:ext>
            </a:extLst>
          </p:cNvPr>
          <p:cNvPicPr>
            <a:picLocks noChangeAspect="1"/>
          </p:cNvPicPr>
          <p:nvPr/>
        </p:nvPicPr>
        <p:blipFill>
          <a:blip cstate="print">
            <a:extLst>
              <a:ext uri="{96DAC541-7B7A-43D3-8B79-37D633B846F1}">
                <asvg:svgBlip xmlns:asvg="http://schemas.microsoft.com/office/drawing/2016/SVG/main" r:embed="rId5"/>
              </a:ext>
            </a:extLst>
          </a:blip>
          <a:stretch>
            <a:fillRect/>
          </a:stretch>
        </p:blipFill>
        <p:spPr>
          <a:xfrm rot="15026770">
            <a:off x="5032381" y="3657382"/>
            <a:ext cx="2033624" cy="914400"/>
          </a:xfrm>
          <a:prstGeom prst="rect">
            <a:avLst/>
          </a:prstGeom>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481"/>
                                        </p:tgtEl>
                                        <p:attrNameLst>
                                          <p:attrName>style.visibility</p:attrName>
                                        </p:attrNameLst>
                                      </p:cBhvr>
                                      <p:to>
                                        <p:strVal val="visible"/>
                                      </p:to>
                                    </p:set>
                                    <p:animEffect transition="in" filter="dissolve">
                                      <p:cBhvr>
                                        <p:cTn id="7" dur="1000"/>
                                        <p:tgtEl>
                                          <p:spTgt spid="20481"/>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0482"/>
                                        </p:tgtEl>
                                        <p:attrNameLst>
                                          <p:attrName>style.visibility</p:attrName>
                                        </p:attrNameLst>
                                      </p:cBhvr>
                                      <p:to>
                                        <p:strVal val="visible"/>
                                      </p:to>
                                    </p:set>
                                    <p:animEffect transition="in" filter="dissolve">
                                      <p:cBhvr>
                                        <p:cTn id="11" dur="1000"/>
                                        <p:tgtEl>
                                          <p:spTgt spid="2048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ssolve">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dissolve">
                                      <p:cBhvr>
                                        <p:cTn id="21" dur="1000"/>
                                        <p:tgtEl>
                                          <p:spTgt spid="3"/>
                                        </p:tgtEl>
                                      </p:cBhvr>
                                    </p:animEffect>
                                  </p:childTnLst>
                                </p:cTn>
                              </p:par>
                            </p:childTnLst>
                          </p:cTn>
                        </p:par>
                        <p:par>
                          <p:cTn id="22" fill="hold">
                            <p:stCondLst>
                              <p:cond delay="1000"/>
                            </p:stCondLst>
                            <p:childTnLst>
                              <p:par>
                                <p:cTn id="23" presetID="9"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dissolve">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40015" y="77982"/>
            <a:ext cx="8696632" cy="1143000"/>
          </a:xfrm>
          <a:prstGeom prst="rect">
            <a:avLst/>
          </a:prstGeom>
        </p:spPr>
        <p:txBody>
          <a:bodyPr anchor="ctr">
            <a:normAutofit/>
          </a:bodyPr>
          <a:lstStyle/>
          <a:p>
            <a:pPr algn="ctr">
              <a:lnSpc>
                <a:spcPct val="90000"/>
              </a:lnSpc>
              <a:spcAft>
                <a:spcPts val="600"/>
              </a:spcAft>
            </a:pPr>
            <a:r>
              <a:rPr lang="en-US" sz="3200" b="1" kern="1200" dirty="0" err="1"/>
              <a:t>Umgang</a:t>
            </a:r>
            <a:r>
              <a:rPr lang="en-US" sz="3200" b="1" kern="1200" dirty="0"/>
              <a:t> </a:t>
            </a:r>
            <a:r>
              <a:rPr lang="en-US" sz="3200" b="1" kern="1200" dirty="0" err="1"/>
              <a:t>mit</a:t>
            </a:r>
            <a:r>
              <a:rPr lang="en-US" sz="3200" b="1" kern="1200" dirty="0"/>
              <a:t> </a:t>
            </a:r>
            <a:r>
              <a:rPr lang="en-US" sz="3200" b="1" kern="1200" dirty="0" err="1"/>
              <a:t>Unfällen</a:t>
            </a:r>
            <a:r>
              <a:rPr lang="en-US" sz="3200" b="1" kern="1200" dirty="0"/>
              <a:t> </a:t>
            </a:r>
            <a:r>
              <a:rPr lang="en-US" sz="3200" b="1" kern="1200" dirty="0" err="1"/>
              <a:t>mit</a:t>
            </a:r>
            <a:r>
              <a:rPr lang="en-US" sz="3200" b="1" kern="1200" dirty="0"/>
              <a:t> S1 </a:t>
            </a:r>
            <a:r>
              <a:rPr lang="en-US" sz="3200" b="1" kern="1200" dirty="0" err="1"/>
              <a:t>Organismen</a:t>
            </a:r>
            <a:endParaRPr lang="en-US" sz="3200" b="1" kern="1200" dirty="0"/>
          </a:p>
        </p:txBody>
      </p:sp>
      <p:sp>
        <p:nvSpPr>
          <p:cNvPr id="11" name="Rectangle 1">
            <a:extLst>
              <a:ext uri="{FF2B5EF4-FFF2-40B4-BE49-F238E27FC236}">
                <a16:creationId xmlns:a16="http://schemas.microsoft.com/office/drawing/2014/main" id="{885253DB-BC74-1240-AFAE-5F5A742A4517}"/>
              </a:ext>
            </a:extLst>
          </p:cNvPr>
          <p:cNvSpPr>
            <a:spLocks noChangeArrowheads="1"/>
          </p:cNvSpPr>
          <p:nvPr/>
        </p:nvSpPr>
        <p:spPr bwMode="auto">
          <a:xfrm>
            <a:off x="59195" y="920342"/>
            <a:ext cx="4019550" cy="512506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p>
            <a:pPr marL="342900" lvl="0" indent="-342900">
              <a:lnSpc>
                <a:spcPct val="90000"/>
              </a:lnSpc>
              <a:spcBef>
                <a:spcPct val="20000"/>
              </a:spcBef>
              <a:buFont typeface="Arial" pitchFamily="34" charset="0"/>
              <a:buChar char="•"/>
            </a:pPr>
            <a:r>
              <a:rPr lang="de-DE" altLang="de-DE" dirty="0"/>
              <a:t>Bewahren Sie Ruhe und informieren Sie unverzüglich den Laborleitung.</a:t>
            </a:r>
          </a:p>
          <a:p>
            <a:pPr marL="342900" lvl="0" indent="-342900">
              <a:lnSpc>
                <a:spcPct val="90000"/>
              </a:lnSpc>
              <a:spcBef>
                <a:spcPct val="20000"/>
              </a:spcBef>
              <a:buFont typeface="Arial" pitchFamily="34" charset="0"/>
              <a:buChar char="•"/>
            </a:pPr>
            <a:r>
              <a:rPr lang="de-DE" altLang="de-DE" dirty="0"/>
              <a:t>Desinfizieren Sie kontaminierte Bereiche und Materialien sofort.</a:t>
            </a:r>
          </a:p>
          <a:p>
            <a:pPr marL="342900" lvl="0" indent="-342900">
              <a:lnSpc>
                <a:spcPct val="90000"/>
              </a:lnSpc>
              <a:spcBef>
                <a:spcPct val="20000"/>
              </a:spcBef>
              <a:buFont typeface="Arial" pitchFamily="34" charset="0"/>
              <a:buChar char="•"/>
            </a:pPr>
            <a:r>
              <a:rPr lang="de-DE" altLang="de-DE" dirty="0"/>
              <a:t>Kontaminierte Gegenstände autoklavieren oder als GVO-Abfall entsorgen.</a:t>
            </a:r>
          </a:p>
          <a:p>
            <a:pPr marL="342900" lvl="0" indent="-342900">
              <a:lnSpc>
                <a:spcPct val="90000"/>
              </a:lnSpc>
              <a:spcBef>
                <a:spcPct val="20000"/>
              </a:spcBef>
              <a:buFont typeface="Arial" pitchFamily="34" charset="0"/>
              <a:buChar char="•"/>
            </a:pPr>
            <a:r>
              <a:rPr lang="de-DE" altLang="de-DE" dirty="0"/>
              <a:t>Spülen Sie betroffene Hautstellen oder Augen gründlich unter der Notdusche oder der Augenspülstation ab.</a:t>
            </a:r>
          </a:p>
          <a:p>
            <a:pPr marL="342900" lvl="0" indent="-342900">
              <a:lnSpc>
                <a:spcPct val="90000"/>
              </a:lnSpc>
              <a:spcBef>
                <a:spcPct val="20000"/>
              </a:spcBef>
              <a:buFont typeface="Arial" pitchFamily="34" charset="0"/>
              <a:buChar char="•"/>
            </a:pPr>
            <a:r>
              <a:rPr lang="de-DE" altLang="de-DE" dirty="0"/>
              <a:t>Erste-Hilfe-Material ist in den Erste-Hilfe-Kästen in den Fluren auf jeder Etage verfügbar.</a:t>
            </a:r>
          </a:p>
          <a:p>
            <a:pPr marL="342900" lvl="0" indent="-342900">
              <a:lnSpc>
                <a:spcPct val="90000"/>
              </a:lnSpc>
              <a:spcBef>
                <a:spcPct val="20000"/>
              </a:spcBef>
              <a:buFont typeface="Arial" pitchFamily="34" charset="0"/>
              <a:buChar char="•"/>
            </a:pPr>
            <a:r>
              <a:rPr lang="de-DE" altLang="de-DE" dirty="0"/>
              <a:t>Feuerlöscher befinden sich in den Fluren oder an den Eingängen zu den Laboren.</a:t>
            </a:r>
          </a:p>
          <a:p>
            <a:pPr marL="342900" lvl="0" indent="-342900">
              <a:lnSpc>
                <a:spcPct val="90000"/>
              </a:lnSpc>
              <a:spcBef>
                <a:spcPct val="20000"/>
              </a:spcBef>
              <a:buFont typeface="Arial" pitchFamily="34" charset="0"/>
              <a:buChar char="•"/>
            </a:pPr>
            <a:r>
              <a:rPr lang="de-DE" altLang="de-DE" dirty="0"/>
              <a:t>Melden und dokumentieren Sie alle Vorfälle gemäß den Sicherheitsrichtlinien des Instituts.</a:t>
            </a:r>
            <a:endParaRPr kumimoji="0" lang="en-US" altLang="de-DE" b="0" i="0" u="none" strike="noStrike" kern="1200" cap="none" normalizeH="0" baseline="0" dirty="0">
              <a:ln>
                <a:noFill/>
              </a:ln>
              <a:effectLst/>
            </a:endParaRPr>
          </a:p>
        </p:txBody>
      </p:sp>
      <p:pic>
        <p:nvPicPr>
          <p:cNvPr id="14" name="Grafik 13">
            <a:extLst>
              <a:ext uri="{FF2B5EF4-FFF2-40B4-BE49-F238E27FC236}">
                <a16:creationId xmlns:a16="http://schemas.microsoft.com/office/drawing/2014/main" id="{FEA9EFC2-A404-E526-B4B0-4BB58404F39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r="4" b="15554"/>
          <a:stretch>
            <a:fillRect/>
          </a:stretch>
        </p:blipFill>
        <p:spPr>
          <a:xfrm>
            <a:off x="4668820" y="2977120"/>
            <a:ext cx="3446646" cy="3880880"/>
          </a:xfrm>
          <a:prstGeom prst="rect">
            <a:avLst/>
          </a:prstGeom>
          <a:noFill/>
        </p:spPr>
      </p:pic>
      <p:sp>
        <p:nvSpPr>
          <p:cNvPr id="2" name="Foliennummernplatzhalter 1" hidden="1"/>
          <p:cNvSpPr>
            <a:spLocks noGrp="1"/>
          </p:cNvSpPr>
          <p:nvPr>
            <p:ph type="sldNum" sz="quarter" idx="12"/>
          </p:nvPr>
        </p:nvSpPr>
        <p:spPr>
          <a:noFill/>
        </p:spPr>
        <p:txBody>
          <a:bodyPr/>
          <a:lstStyle/>
          <a:p>
            <a:pPr>
              <a:spcAft>
                <a:spcPts val="600"/>
              </a:spcAft>
            </a:pPr>
            <a:fld id="{9D6AFE40-C35A-4BD3-A46B-C73ADBD658CE}" type="slidenum">
              <a:rPr lang="de-DE" smtClean="0"/>
              <a:pPr>
                <a:spcAft>
                  <a:spcPts val="600"/>
                </a:spcAft>
              </a:pPr>
              <a:t>10</a:t>
            </a:fld>
            <a:endParaRPr lang="de-DE"/>
          </a:p>
        </p:txBody>
      </p:sp>
      <p:sp>
        <p:nvSpPr>
          <p:cNvPr id="15" name="Textfeld 14">
            <a:extLst>
              <a:ext uri="{FF2B5EF4-FFF2-40B4-BE49-F238E27FC236}">
                <a16:creationId xmlns:a16="http://schemas.microsoft.com/office/drawing/2014/main" id="{5959331B-B80A-E5E1-E88A-72F94DB23A18}"/>
              </a:ext>
            </a:extLst>
          </p:cNvPr>
          <p:cNvSpPr txBox="1"/>
          <p:nvPr/>
        </p:nvSpPr>
        <p:spPr>
          <a:xfrm>
            <a:off x="4671175" y="2968969"/>
            <a:ext cx="1489230" cy="261610"/>
          </a:xfrm>
          <a:prstGeom prst="rect">
            <a:avLst/>
          </a:prstGeom>
          <a:noFill/>
          <a:ln>
            <a:solidFill>
              <a:schemeClr val="bg2">
                <a:lumMod val="10000"/>
              </a:schemeClr>
            </a:solidFill>
          </a:ln>
        </p:spPr>
        <p:txBody>
          <a:bodyPr wrap="square" rtlCol="0">
            <a:spAutoFit/>
          </a:bodyPr>
          <a:lstStyle/>
          <a:p>
            <a:pPr algn="ctr"/>
            <a:r>
              <a:rPr lang="de-DE" sz="1100" b="1" dirty="0"/>
              <a:t>Erste Hilfe Buch</a:t>
            </a:r>
            <a:endParaRPr lang="en-US" sz="1100" b="1" dirty="0">
              <a:latin typeface="Arial" panose="020B0604020202020204" pitchFamily="34" charset="0"/>
              <a:cs typeface="Arial" panose="020B0604020202020204" pitchFamily="34" charset="0"/>
            </a:endParaRPr>
          </a:p>
        </p:txBody>
      </p:sp>
      <p:sp>
        <p:nvSpPr>
          <p:cNvPr id="16" name="Textfeld 15">
            <a:extLst>
              <a:ext uri="{FF2B5EF4-FFF2-40B4-BE49-F238E27FC236}">
                <a16:creationId xmlns:a16="http://schemas.microsoft.com/office/drawing/2014/main" id="{C62229C5-E14F-6B1C-D666-4358C5C33952}"/>
              </a:ext>
            </a:extLst>
          </p:cNvPr>
          <p:cNvSpPr txBox="1"/>
          <p:nvPr/>
        </p:nvSpPr>
        <p:spPr>
          <a:xfrm>
            <a:off x="4675176" y="3327722"/>
            <a:ext cx="1264164" cy="261610"/>
          </a:xfrm>
          <a:prstGeom prst="rect">
            <a:avLst/>
          </a:prstGeom>
          <a:noFill/>
          <a:ln>
            <a:solidFill>
              <a:schemeClr val="bg2">
                <a:lumMod val="10000"/>
              </a:schemeClr>
            </a:solidFill>
          </a:ln>
        </p:spPr>
        <p:txBody>
          <a:bodyPr wrap="square" rtlCol="0">
            <a:spAutoFit/>
          </a:bodyPr>
          <a:lstStyle/>
          <a:p>
            <a:r>
              <a:rPr lang="en-US" sz="1100" b="1" dirty="0" err="1">
                <a:latin typeface="Arial" panose="020B0604020202020204" pitchFamily="34" charset="0"/>
                <a:cs typeface="Arial" panose="020B0604020202020204" pitchFamily="34" charset="0"/>
              </a:rPr>
              <a:t>Nofallnummern</a:t>
            </a:r>
            <a:endParaRPr lang="en-US" sz="1100" b="1" dirty="0">
              <a:latin typeface="Arial" panose="020B0604020202020204" pitchFamily="34" charset="0"/>
              <a:cs typeface="Arial" panose="020B0604020202020204" pitchFamily="34" charset="0"/>
            </a:endParaRPr>
          </a:p>
        </p:txBody>
      </p:sp>
      <p:cxnSp>
        <p:nvCxnSpPr>
          <p:cNvPr id="17" name="Gerade Verbindung mit Pfeil 16">
            <a:extLst>
              <a:ext uri="{FF2B5EF4-FFF2-40B4-BE49-F238E27FC236}">
                <a16:creationId xmlns:a16="http://schemas.microsoft.com/office/drawing/2014/main" id="{E35BFBFC-8D26-859F-F7A5-B5B47B5BCE0E}"/>
              </a:ext>
            </a:extLst>
          </p:cNvPr>
          <p:cNvCxnSpPr>
            <a:cxnSpLocks/>
          </p:cNvCxnSpPr>
          <p:nvPr/>
        </p:nvCxnSpPr>
        <p:spPr>
          <a:xfrm>
            <a:off x="6054082" y="3207410"/>
            <a:ext cx="343871" cy="42143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a:extLst>
              <a:ext uri="{FF2B5EF4-FFF2-40B4-BE49-F238E27FC236}">
                <a16:creationId xmlns:a16="http://schemas.microsoft.com/office/drawing/2014/main" id="{5A82B88B-F676-3DCC-8439-8034621E5BC6}"/>
              </a:ext>
            </a:extLst>
          </p:cNvPr>
          <p:cNvCxnSpPr>
            <a:cxnSpLocks/>
          </p:cNvCxnSpPr>
          <p:nvPr/>
        </p:nvCxnSpPr>
        <p:spPr>
          <a:xfrm>
            <a:off x="5415790" y="3632798"/>
            <a:ext cx="225066" cy="28218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Grafik 20">
            <a:extLst>
              <a:ext uri="{FF2B5EF4-FFF2-40B4-BE49-F238E27FC236}">
                <a16:creationId xmlns:a16="http://schemas.microsoft.com/office/drawing/2014/main" id="{F1D032DB-DD5E-B0EF-2C2D-B79508F2DB85}"/>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r="24640"/>
          <a:stretch/>
        </p:blipFill>
        <p:spPr>
          <a:xfrm>
            <a:off x="4269620" y="4175027"/>
            <a:ext cx="1489230" cy="2634882"/>
          </a:xfrm>
          <a:prstGeom prst="rect">
            <a:avLst/>
          </a:prstGeom>
        </p:spPr>
      </p:pic>
      <p:cxnSp>
        <p:nvCxnSpPr>
          <p:cNvPr id="28" name="Gerade Verbindung mit Pfeil 27">
            <a:extLst>
              <a:ext uri="{FF2B5EF4-FFF2-40B4-BE49-F238E27FC236}">
                <a16:creationId xmlns:a16="http://schemas.microsoft.com/office/drawing/2014/main" id="{E7B98547-FC01-BA17-9F0B-6E25E2C12162}"/>
              </a:ext>
            </a:extLst>
          </p:cNvPr>
          <p:cNvCxnSpPr>
            <a:cxnSpLocks/>
          </p:cNvCxnSpPr>
          <p:nvPr/>
        </p:nvCxnSpPr>
        <p:spPr>
          <a:xfrm>
            <a:off x="3555348" y="4658344"/>
            <a:ext cx="2923407" cy="90317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Gerade Verbindung mit Pfeil 32">
            <a:extLst>
              <a:ext uri="{FF2B5EF4-FFF2-40B4-BE49-F238E27FC236}">
                <a16:creationId xmlns:a16="http://schemas.microsoft.com/office/drawing/2014/main" id="{CE308BFA-5C1D-A159-88C6-F8624AFA5DFF}"/>
              </a:ext>
            </a:extLst>
          </p:cNvPr>
          <p:cNvCxnSpPr>
            <a:cxnSpLocks/>
          </p:cNvCxnSpPr>
          <p:nvPr/>
        </p:nvCxnSpPr>
        <p:spPr>
          <a:xfrm>
            <a:off x="3549715" y="5483416"/>
            <a:ext cx="1058540" cy="39815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0DB0475C-770D-CD18-D5FE-F9444893A693}"/>
              </a:ext>
            </a:extLst>
          </p:cNvPr>
          <p:cNvGrpSpPr/>
          <p:nvPr/>
        </p:nvGrpSpPr>
        <p:grpSpPr>
          <a:xfrm>
            <a:off x="5727912" y="776152"/>
            <a:ext cx="3208735" cy="2214593"/>
            <a:chOff x="7517852" y="2135389"/>
            <a:chExt cx="3208735" cy="2214593"/>
          </a:xfrm>
        </p:grpSpPr>
        <p:pic>
          <p:nvPicPr>
            <p:cNvPr id="5" name="Picture 2">
              <a:extLst>
                <a:ext uri="{FF2B5EF4-FFF2-40B4-BE49-F238E27FC236}">
                  <a16:creationId xmlns:a16="http://schemas.microsoft.com/office/drawing/2014/main" id="{72CAFDC7-FD61-B219-63F1-485202CBBF68}"/>
                </a:ext>
              </a:extLst>
            </p:cNvPr>
            <p:cNvPicPr>
              <a:picLocks noChangeAspect="1" noChangeArrowheads="1"/>
            </p:cNvPicPr>
            <p:nvPr/>
          </p:nvPicPr>
          <p:blipFill>
            <a:blip r:embed="rId7" cstate="print"/>
            <a:srcRect/>
            <a:stretch>
              <a:fillRect/>
            </a:stretch>
          </p:blipFill>
          <p:spPr bwMode="auto">
            <a:xfrm>
              <a:off x="7517852" y="2135389"/>
              <a:ext cx="3208735" cy="2214593"/>
            </a:xfrm>
            <a:prstGeom prst="rect">
              <a:avLst/>
            </a:prstGeom>
            <a:noFill/>
            <a:ln w="9525">
              <a:noFill/>
              <a:miter lim="800000"/>
              <a:headEnd/>
              <a:tailEnd/>
            </a:ln>
            <a:effectLst/>
          </p:spPr>
        </p:pic>
        <p:pic>
          <p:nvPicPr>
            <p:cNvPr id="6" name="Picture 2">
              <a:extLst>
                <a:ext uri="{FF2B5EF4-FFF2-40B4-BE49-F238E27FC236}">
                  <a16:creationId xmlns:a16="http://schemas.microsoft.com/office/drawing/2014/main" id="{558901FE-851E-F4A5-DBC2-CF1F961A28DB}"/>
                </a:ext>
              </a:extLst>
            </p:cNvPr>
            <p:cNvPicPr>
              <a:picLocks noChangeAspect="1" noChangeArrowheads="1"/>
            </p:cNvPicPr>
            <p:nvPr/>
          </p:nvPicPr>
          <p:blipFill>
            <a:blip r:embed="rId8" cstate="print"/>
            <a:srcRect/>
            <a:stretch>
              <a:fillRect/>
            </a:stretch>
          </p:blipFill>
          <p:spPr bwMode="auto">
            <a:xfrm>
              <a:off x="9238262" y="2782132"/>
              <a:ext cx="455312" cy="455312"/>
            </a:xfrm>
            <a:prstGeom prst="rect">
              <a:avLst/>
            </a:prstGeom>
            <a:noFill/>
            <a:ln w="9525">
              <a:noFill/>
              <a:miter lim="800000"/>
              <a:headEnd/>
              <a:tailEnd/>
            </a:ln>
            <a:effectLst/>
          </p:spPr>
        </p:pic>
      </p:grpSp>
      <p:cxnSp>
        <p:nvCxnSpPr>
          <p:cNvPr id="9" name="Gerade Verbindung mit Pfeil 8">
            <a:extLst>
              <a:ext uri="{FF2B5EF4-FFF2-40B4-BE49-F238E27FC236}">
                <a16:creationId xmlns:a16="http://schemas.microsoft.com/office/drawing/2014/main" id="{F11C5214-C6FB-13C9-7809-C972D4F5418E}"/>
              </a:ext>
            </a:extLst>
          </p:cNvPr>
          <p:cNvCxnSpPr>
            <a:cxnSpLocks/>
            <a:stCxn id="6" idx="2"/>
          </p:cNvCxnSpPr>
          <p:nvPr/>
        </p:nvCxnSpPr>
        <p:spPr>
          <a:xfrm flipH="1">
            <a:off x="6948725" y="1878207"/>
            <a:ext cx="727253" cy="213198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diamond/>
  </p:transition>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11</a:t>
            </a:fld>
            <a:endParaRPr lang="de-DE"/>
          </a:p>
        </p:txBody>
      </p:sp>
      <p:sp>
        <p:nvSpPr>
          <p:cNvPr id="4" name="Rechteck 3"/>
          <p:cNvSpPr/>
          <p:nvPr/>
        </p:nvSpPr>
        <p:spPr>
          <a:xfrm>
            <a:off x="321547" y="478061"/>
            <a:ext cx="8902839" cy="830997"/>
          </a:xfrm>
          <a:prstGeom prst="rect">
            <a:avLst/>
          </a:prstGeom>
        </p:spPr>
        <p:txBody>
          <a:bodyPr wrap="square">
            <a:spAutoFit/>
          </a:bodyPr>
          <a:lstStyle/>
          <a:p>
            <a:pPr algn="ctr"/>
            <a:r>
              <a:rPr lang="de-DE" altLang="de-DE" sz="2800" b="1" dirty="0">
                <a:latin typeface="Arial" panose="020B0604020202020204" pitchFamily="34" charset="0"/>
              </a:rPr>
              <a:t>Aufzeichnungen über gentechnische Arbeiten</a:t>
            </a:r>
            <a:endParaRPr lang="en-US" sz="2800" b="1" dirty="0"/>
          </a:p>
          <a:p>
            <a:pPr algn="ctr"/>
            <a:r>
              <a:rPr lang="de-DE" altLang="de-DE" sz="2000" dirty="0">
                <a:latin typeface="Arial" panose="020B0604020202020204" pitchFamily="34" charset="0"/>
              </a:rPr>
              <a:t>Dokumentationspflichten für Experimente mit GVO</a:t>
            </a:r>
            <a:endParaRPr lang="en-US" sz="2000" dirty="0"/>
          </a:p>
        </p:txBody>
      </p:sp>
      <p:sp>
        <p:nvSpPr>
          <p:cNvPr id="6" name="Rectangle 2"/>
          <p:cNvSpPr>
            <a:spLocks noChangeArrowheads="1"/>
          </p:cNvSpPr>
          <p:nvPr/>
        </p:nvSpPr>
        <p:spPr bwMode="auto">
          <a:xfrm>
            <a:off x="640514" y="2796185"/>
            <a:ext cx="7350512" cy="18620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000" dirty="0"/>
              <a:t>The documentation consists of three parts</a:t>
            </a:r>
          </a:p>
          <a:p>
            <a:endParaRPr lang="en-US" sz="2000" dirty="0"/>
          </a:p>
          <a:p>
            <a:pPr marL="285750" indent="-285750">
              <a:spcBef>
                <a:spcPts val="600"/>
              </a:spcBef>
              <a:buFont typeface="Arial" panose="020B0604020202020204" pitchFamily="34" charset="0"/>
              <a:buChar char="•"/>
            </a:pPr>
            <a:r>
              <a:rPr lang="de-DE" sz="2000" dirty="0"/>
              <a:t>Allgemeine Informationen zum Projekt/zur Anlage (Teil I)</a:t>
            </a:r>
            <a:endParaRPr lang="en-US" sz="2000" dirty="0"/>
          </a:p>
          <a:p>
            <a:pPr marL="285750" indent="-285750">
              <a:spcBef>
                <a:spcPts val="600"/>
              </a:spcBef>
              <a:buFont typeface="Arial" panose="020B0604020202020204" pitchFamily="34" charset="0"/>
              <a:buChar char="•"/>
            </a:pPr>
            <a:r>
              <a:rPr lang="de-DE" sz="2000" dirty="0"/>
              <a:t>Vektor- und </a:t>
            </a:r>
            <a:r>
              <a:rPr lang="de-DE" sz="2000" dirty="0" err="1"/>
              <a:t>organismusspezifische</a:t>
            </a:r>
            <a:r>
              <a:rPr lang="de-DE" sz="2000" dirty="0"/>
              <a:t> Informationen (Teil II) </a:t>
            </a:r>
          </a:p>
          <a:p>
            <a:pPr marL="285750" indent="-285750">
              <a:spcBef>
                <a:spcPts val="600"/>
              </a:spcBef>
              <a:buFont typeface="Arial" panose="020B0604020202020204" pitchFamily="34" charset="0"/>
              <a:buChar char="•"/>
            </a:pPr>
            <a:r>
              <a:rPr lang="de-DE" sz="2000" dirty="0"/>
              <a:t>Einzelheiten zum gentechnischen Versuch (Teil III)</a:t>
            </a:r>
            <a:endParaRPr lang="en-US" sz="2000" dirty="0"/>
          </a:p>
        </p:txBody>
      </p:sp>
      <p:sp>
        <p:nvSpPr>
          <p:cNvPr id="5" name="Textfeld 4">
            <a:extLst>
              <a:ext uri="{FF2B5EF4-FFF2-40B4-BE49-F238E27FC236}">
                <a16:creationId xmlns:a16="http://schemas.microsoft.com/office/drawing/2014/main" id="{52C8D70E-33C0-73A4-33D8-7B59758197F9}"/>
              </a:ext>
            </a:extLst>
          </p:cNvPr>
          <p:cNvSpPr txBox="1"/>
          <p:nvPr/>
        </p:nvSpPr>
        <p:spPr>
          <a:xfrm>
            <a:off x="891533" y="5429852"/>
            <a:ext cx="7350512" cy="646331"/>
          </a:xfrm>
          <a:prstGeom prst="rect">
            <a:avLst/>
          </a:prstGeom>
          <a:noFill/>
        </p:spPr>
        <p:txBody>
          <a:bodyPr wrap="square">
            <a:spAutoFit/>
          </a:bodyPr>
          <a:lstStyle/>
          <a:p>
            <a:pPr algn="ctr"/>
            <a:r>
              <a:rPr lang="de-DE" b="1" dirty="0"/>
              <a:t>Die Erfassung und Verwaltung der Unterlagen wird der jeweiligen Fachgebietsleitung übertragen.</a:t>
            </a:r>
            <a:endParaRPr lang="en-US" sz="1800" b="1" dirty="0"/>
          </a:p>
        </p:txBody>
      </p:sp>
      <p:sp>
        <p:nvSpPr>
          <p:cNvPr id="8" name="Textfeld 7">
            <a:extLst>
              <a:ext uri="{FF2B5EF4-FFF2-40B4-BE49-F238E27FC236}">
                <a16:creationId xmlns:a16="http://schemas.microsoft.com/office/drawing/2014/main" id="{C2C90BA6-6412-9769-8B10-C27846C65EED}"/>
              </a:ext>
            </a:extLst>
          </p:cNvPr>
          <p:cNvSpPr txBox="1"/>
          <p:nvPr/>
        </p:nvSpPr>
        <p:spPr>
          <a:xfrm>
            <a:off x="2280789" y="1838215"/>
            <a:ext cx="4572000" cy="369332"/>
          </a:xfrm>
          <a:prstGeom prst="rect">
            <a:avLst/>
          </a:prstGeom>
          <a:noFill/>
        </p:spPr>
        <p:txBody>
          <a:bodyPr wrap="square">
            <a:spAutoFit/>
          </a:bodyPr>
          <a:lstStyle/>
          <a:p>
            <a:pPr marL="177800" indent="-177800" algn="ctr"/>
            <a:r>
              <a:rPr lang="de-DE" b="1" dirty="0"/>
              <a:t>Dokumentationspflicht!</a:t>
            </a:r>
            <a:endParaRPr lang="de-DE" sz="1800" b="1" dirty="0">
              <a:latin typeface="Times New Roman" pitchFamily="18" charset="0"/>
              <a:cs typeface="Times New Roman" pitchFamily="18" charset="0"/>
            </a:endParaRPr>
          </a:p>
        </p:txBody>
      </p:sp>
    </p:spTree>
  </p:cSld>
  <p:clrMapOvr>
    <a:masterClrMapping/>
  </p:clrMapOvr>
  <p:transition spd="med">
    <p:diamon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12</a:t>
            </a:fld>
            <a:endParaRPr lang="de-DE"/>
          </a:p>
        </p:txBody>
      </p:sp>
      <p:pic>
        <p:nvPicPr>
          <p:cNvPr id="5" name="Picture 1"/>
          <p:cNvPicPr>
            <a:picLocks noChangeAspect="1" noChangeArrowheads="1"/>
          </p:cNvPicPr>
          <p:nvPr/>
        </p:nvPicPr>
        <p:blipFill>
          <a:blip r:embed="rId2" cstate="print"/>
          <a:srcRect/>
          <a:stretch>
            <a:fillRect/>
          </a:stretch>
        </p:blipFill>
        <p:spPr bwMode="auto">
          <a:xfrm>
            <a:off x="3332386" y="1291471"/>
            <a:ext cx="3918535" cy="5538535"/>
          </a:xfrm>
          <a:prstGeom prst="rect">
            <a:avLst/>
          </a:prstGeom>
          <a:noFill/>
          <a:ln w="9525">
            <a:noFill/>
            <a:miter lim="800000"/>
            <a:headEnd/>
            <a:tailEnd/>
          </a:ln>
          <a:effectLst/>
        </p:spPr>
      </p:pic>
      <p:sp>
        <p:nvSpPr>
          <p:cNvPr id="6" name="Textfeld 5"/>
          <p:cNvSpPr txBox="1"/>
          <p:nvPr/>
        </p:nvSpPr>
        <p:spPr>
          <a:xfrm>
            <a:off x="737118" y="3097770"/>
            <a:ext cx="1206677" cy="646331"/>
          </a:xfrm>
          <a:prstGeom prst="rect">
            <a:avLst/>
          </a:prstGeom>
          <a:noFill/>
        </p:spPr>
        <p:txBody>
          <a:bodyPr wrap="none" rtlCol="0">
            <a:spAutoFit/>
          </a:bodyPr>
          <a:lstStyle/>
          <a:p>
            <a:r>
              <a:rPr lang="de-DE" sz="3600" b="1" dirty="0">
                <a:latin typeface="Arial" panose="020B0604020202020204" pitchFamily="34" charset="0"/>
                <a:cs typeface="Arial" panose="020B0604020202020204" pitchFamily="34" charset="0"/>
              </a:rPr>
              <a:t>Teil I</a:t>
            </a:r>
          </a:p>
        </p:txBody>
      </p:sp>
      <p:sp>
        <p:nvSpPr>
          <p:cNvPr id="7" name="Rechteck 6">
            <a:extLst>
              <a:ext uri="{FF2B5EF4-FFF2-40B4-BE49-F238E27FC236}">
                <a16:creationId xmlns:a16="http://schemas.microsoft.com/office/drawing/2014/main" id="{3512D543-D6C4-4B9B-AA8E-24F1DCE24204}"/>
              </a:ext>
            </a:extLst>
          </p:cNvPr>
          <p:cNvSpPr/>
          <p:nvPr/>
        </p:nvSpPr>
        <p:spPr>
          <a:xfrm>
            <a:off x="65314" y="648654"/>
            <a:ext cx="9013371" cy="523220"/>
          </a:xfrm>
          <a:prstGeom prst="rect">
            <a:avLst/>
          </a:prstGeom>
        </p:spPr>
        <p:txBody>
          <a:bodyPr wrap="square">
            <a:spAutoFit/>
          </a:bodyPr>
          <a:lstStyle/>
          <a:p>
            <a:pPr algn="ctr">
              <a:spcBef>
                <a:spcPts val="600"/>
              </a:spcBef>
            </a:pPr>
            <a:r>
              <a:rPr lang="de-DE" sz="2800" b="1" dirty="0"/>
              <a:t>Allgemeine Informationen zum Projekt / zur Anlage</a:t>
            </a:r>
            <a:endParaRPr lang="en-US" sz="2800" b="1"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13</a:t>
            </a:fld>
            <a:endParaRPr lang="de-DE"/>
          </a:p>
        </p:txBody>
      </p:sp>
      <p:sp>
        <p:nvSpPr>
          <p:cNvPr id="5" name="Textfeld 4"/>
          <p:cNvSpPr txBox="1"/>
          <p:nvPr/>
        </p:nvSpPr>
        <p:spPr>
          <a:xfrm>
            <a:off x="4049401" y="1305961"/>
            <a:ext cx="1330236" cy="646331"/>
          </a:xfrm>
          <a:prstGeom prst="rect">
            <a:avLst/>
          </a:prstGeom>
          <a:noFill/>
        </p:spPr>
        <p:txBody>
          <a:bodyPr wrap="none" rtlCol="0">
            <a:spAutoFit/>
          </a:bodyPr>
          <a:lstStyle/>
          <a:p>
            <a:r>
              <a:rPr lang="de-DE" sz="3600" b="1" dirty="0">
                <a:latin typeface="Arial" panose="020B0604020202020204" pitchFamily="34" charset="0"/>
                <a:cs typeface="Arial" panose="020B0604020202020204" pitchFamily="34" charset="0"/>
              </a:rPr>
              <a:t>Teil II</a:t>
            </a:r>
          </a:p>
        </p:txBody>
      </p:sp>
      <p:pic>
        <p:nvPicPr>
          <p:cNvPr id="6145" name="Picture 1"/>
          <p:cNvPicPr>
            <a:picLocks noChangeAspect="1" noChangeArrowheads="1"/>
          </p:cNvPicPr>
          <p:nvPr/>
        </p:nvPicPr>
        <p:blipFill>
          <a:blip r:embed="rId2" cstate="print"/>
          <a:srcRect l="5932" t="11199" r="5932" b="13198"/>
          <a:stretch>
            <a:fillRect/>
          </a:stretch>
        </p:blipFill>
        <p:spPr bwMode="auto">
          <a:xfrm>
            <a:off x="3334319" y="2064317"/>
            <a:ext cx="5756375" cy="3487722"/>
          </a:xfrm>
          <a:prstGeom prst="rect">
            <a:avLst/>
          </a:prstGeom>
          <a:noFill/>
          <a:ln w="9525">
            <a:noFill/>
            <a:miter lim="800000"/>
            <a:headEnd/>
            <a:tailEnd/>
          </a:ln>
        </p:spPr>
      </p:pic>
      <p:sp>
        <p:nvSpPr>
          <p:cNvPr id="6" name="Rechteck 5">
            <a:extLst>
              <a:ext uri="{FF2B5EF4-FFF2-40B4-BE49-F238E27FC236}">
                <a16:creationId xmlns:a16="http://schemas.microsoft.com/office/drawing/2014/main" id="{8D4F325C-2CCB-45FE-B498-418CB3501728}"/>
              </a:ext>
            </a:extLst>
          </p:cNvPr>
          <p:cNvSpPr/>
          <p:nvPr/>
        </p:nvSpPr>
        <p:spPr>
          <a:xfrm>
            <a:off x="261055" y="522584"/>
            <a:ext cx="8734507" cy="523220"/>
          </a:xfrm>
          <a:prstGeom prst="rect">
            <a:avLst/>
          </a:prstGeom>
        </p:spPr>
        <p:txBody>
          <a:bodyPr wrap="none">
            <a:spAutoFit/>
          </a:bodyPr>
          <a:lstStyle/>
          <a:p>
            <a:pPr>
              <a:spcBef>
                <a:spcPts val="600"/>
              </a:spcBef>
            </a:pPr>
            <a:r>
              <a:rPr lang="en-US" sz="2800" b="1" dirty="0"/>
              <a:t>Vektor- und </a:t>
            </a:r>
            <a:r>
              <a:rPr lang="en-US" sz="2800" b="1" dirty="0" err="1"/>
              <a:t>organismusspezifische</a:t>
            </a:r>
            <a:r>
              <a:rPr lang="en-US" sz="2800" b="1" dirty="0"/>
              <a:t> </a:t>
            </a:r>
            <a:r>
              <a:rPr lang="en-US" sz="2800" b="1" dirty="0" err="1"/>
              <a:t>Informationen</a:t>
            </a:r>
            <a:endParaRPr lang="en-US" sz="2800" b="1" dirty="0"/>
          </a:p>
        </p:txBody>
      </p:sp>
      <p:pic>
        <p:nvPicPr>
          <p:cNvPr id="3" name="Picture 2">
            <a:extLst>
              <a:ext uri="{FF2B5EF4-FFF2-40B4-BE49-F238E27FC236}">
                <a16:creationId xmlns:a16="http://schemas.microsoft.com/office/drawing/2014/main" id="{32D1836A-6C01-FD20-90D8-9B8A1D8A8719}"/>
              </a:ext>
            </a:extLst>
          </p:cNvPr>
          <p:cNvPicPr>
            <a:picLocks noChangeAspect="1" noChangeArrowheads="1"/>
          </p:cNvPicPr>
          <p:nvPr/>
        </p:nvPicPr>
        <p:blipFill>
          <a:blip r:embed="rId3" cstate="print"/>
          <a:srcRect l="10689" t="5826" r="8517" b="6696"/>
          <a:stretch>
            <a:fillRect/>
          </a:stretch>
        </p:blipFill>
        <p:spPr bwMode="auto">
          <a:xfrm>
            <a:off x="99414" y="1384582"/>
            <a:ext cx="3234905" cy="4960189"/>
          </a:xfrm>
          <a:prstGeom prst="rect">
            <a:avLst/>
          </a:prstGeom>
          <a:noFill/>
          <a:ln w="9525">
            <a:noFill/>
            <a:miter lim="800000"/>
            <a:headEnd/>
            <a:tailEnd/>
          </a:ln>
        </p:spPr>
      </p:pic>
    </p:spTree>
  </p:cSld>
  <p:clrMapOvr>
    <a:masterClrMapping/>
  </p:clrMapOvr>
  <p:transition spd="med">
    <p:diamon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14</a:t>
            </a:fld>
            <a:endParaRPr lang="de-DE"/>
          </a:p>
        </p:txBody>
      </p:sp>
      <p:sp>
        <p:nvSpPr>
          <p:cNvPr id="5" name="Textfeld 4"/>
          <p:cNvSpPr txBox="1"/>
          <p:nvPr/>
        </p:nvSpPr>
        <p:spPr>
          <a:xfrm>
            <a:off x="209030" y="3097770"/>
            <a:ext cx="1330236" cy="646331"/>
          </a:xfrm>
          <a:prstGeom prst="rect">
            <a:avLst/>
          </a:prstGeom>
          <a:noFill/>
        </p:spPr>
        <p:txBody>
          <a:bodyPr wrap="none" rtlCol="0">
            <a:spAutoFit/>
          </a:bodyPr>
          <a:lstStyle/>
          <a:p>
            <a:r>
              <a:rPr lang="de-DE" sz="3600" b="1" dirty="0">
                <a:latin typeface="Arial" panose="020B0604020202020204" pitchFamily="34" charset="0"/>
                <a:cs typeface="Arial" panose="020B0604020202020204" pitchFamily="34" charset="0"/>
              </a:rPr>
              <a:t>Teil II</a:t>
            </a:r>
          </a:p>
        </p:txBody>
      </p:sp>
      <p:pic>
        <p:nvPicPr>
          <p:cNvPr id="56322" name="Picture 2"/>
          <p:cNvPicPr>
            <a:picLocks noChangeAspect="1" noChangeArrowheads="1"/>
          </p:cNvPicPr>
          <p:nvPr/>
        </p:nvPicPr>
        <p:blipFill>
          <a:blip r:embed="rId2" cstate="print"/>
          <a:srcRect/>
          <a:stretch>
            <a:fillRect/>
          </a:stretch>
        </p:blipFill>
        <p:spPr bwMode="auto">
          <a:xfrm>
            <a:off x="1638302" y="1633925"/>
            <a:ext cx="7404100" cy="4899772"/>
          </a:xfrm>
          <a:prstGeom prst="rect">
            <a:avLst/>
          </a:prstGeom>
          <a:noFill/>
          <a:ln w="9525">
            <a:noFill/>
            <a:miter lim="800000"/>
            <a:headEnd/>
            <a:tailEnd/>
          </a:ln>
        </p:spPr>
      </p:pic>
      <p:sp>
        <p:nvSpPr>
          <p:cNvPr id="6" name="Rechteck 5">
            <a:extLst>
              <a:ext uri="{FF2B5EF4-FFF2-40B4-BE49-F238E27FC236}">
                <a16:creationId xmlns:a16="http://schemas.microsoft.com/office/drawing/2014/main" id="{5BFF0BA8-CEF3-4347-ACCF-4D80029F85B8}"/>
              </a:ext>
            </a:extLst>
          </p:cNvPr>
          <p:cNvSpPr/>
          <p:nvPr/>
        </p:nvSpPr>
        <p:spPr>
          <a:xfrm>
            <a:off x="234819" y="589962"/>
            <a:ext cx="8734507" cy="523220"/>
          </a:xfrm>
          <a:prstGeom prst="rect">
            <a:avLst/>
          </a:prstGeom>
        </p:spPr>
        <p:txBody>
          <a:bodyPr wrap="none">
            <a:spAutoFit/>
          </a:bodyPr>
          <a:lstStyle/>
          <a:p>
            <a:pPr algn="ctr">
              <a:spcBef>
                <a:spcPts val="600"/>
              </a:spcBef>
            </a:pPr>
            <a:r>
              <a:rPr lang="en-US" sz="2800" b="1" dirty="0"/>
              <a:t>Vektor- und </a:t>
            </a:r>
            <a:r>
              <a:rPr lang="en-US" sz="2800" b="1" dirty="0" err="1"/>
              <a:t>organismusspezifische</a:t>
            </a:r>
            <a:r>
              <a:rPr lang="en-US" sz="2800" b="1" dirty="0"/>
              <a:t> </a:t>
            </a:r>
            <a:r>
              <a:rPr lang="en-US" sz="2800" b="1" dirty="0" err="1"/>
              <a:t>Informationen</a:t>
            </a:r>
            <a:endParaRPr lang="en-US" sz="2800" b="1" dirty="0"/>
          </a:p>
        </p:txBody>
      </p:sp>
    </p:spTree>
  </p:cSld>
  <p:clrMapOvr>
    <a:masterClrMapping/>
  </p:clrMapOvr>
  <p:transition spd="med">
    <p:diamon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15</a:t>
            </a:fld>
            <a:endParaRPr lang="de-DE"/>
          </a:p>
        </p:txBody>
      </p:sp>
      <p:sp>
        <p:nvSpPr>
          <p:cNvPr id="5" name="Textfeld 4"/>
          <p:cNvSpPr txBox="1"/>
          <p:nvPr/>
        </p:nvSpPr>
        <p:spPr>
          <a:xfrm>
            <a:off x="737118" y="3097770"/>
            <a:ext cx="1458476" cy="646331"/>
          </a:xfrm>
          <a:prstGeom prst="rect">
            <a:avLst/>
          </a:prstGeom>
          <a:noFill/>
        </p:spPr>
        <p:txBody>
          <a:bodyPr wrap="none" rtlCol="0">
            <a:spAutoFit/>
          </a:bodyPr>
          <a:lstStyle/>
          <a:p>
            <a:r>
              <a:rPr lang="de-DE" sz="3600" b="1" dirty="0">
                <a:latin typeface="Arial" panose="020B0604020202020204" pitchFamily="34" charset="0"/>
                <a:cs typeface="Arial" panose="020B0604020202020204" pitchFamily="34" charset="0"/>
              </a:rPr>
              <a:t>Teil III</a:t>
            </a:r>
          </a:p>
        </p:txBody>
      </p:sp>
      <p:pic>
        <p:nvPicPr>
          <p:cNvPr id="54274" name="Picture 2"/>
          <p:cNvPicPr>
            <a:picLocks noChangeAspect="1" noChangeArrowheads="1"/>
          </p:cNvPicPr>
          <p:nvPr/>
        </p:nvPicPr>
        <p:blipFill>
          <a:blip r:embed="rId2" cstate="print"/>
          <a:srcRect/>
          <a:stretch>
            <a:fillRect/>
          </a:stretch>
        </p:blipFill>
        <p:spPr bwMode="auto">
          <a:xfrm>
            <a:off x="3343939" y="1291471"/>
            <a:ext cx="3897483" cy="5519490"/>
          </a:xfrm>
          <a:prstGeom prst="rect">
            <a:avLst/>
          </a:prstGeom>
          <a:noFill/>
          <a:ln w="9525">
            <a:noFill/>
            <a:miter lim="800000"/>
            <a:headEnd/>
            <a:tailEnd/>
          </a:ln>
        </p:spPr>
      </p:pic>
      <p:sp>
        <p:nvSpPr>
          <p:cNvPr id="6" name="Rechteck 5">
            <a:extLst>
              <a:ext uri="{FF2B5EF4-FFF2-40B4-BE49-F238E27FC236}">
                <a16:creationId xmlns:a16="http://schemas.microsoft.com/office/drawing/2014/main" id="{5C0CED60-284C-433F-BD7E-DC703AB72B1E}"/>
              </a:ext>
            </a:extLst>
          </p:cNvPr>
          <p:cNvSpPr/>
          <p:nvPr/>
        </p:nvSpPr>
        <p:spPr>
          <a:xfrm>
            <a:off x="70338" y="510331"/>
            <a:ext cx="9073662" cy="584775"/>
          </a:xfrm>
          <a:prstGeom prst="rect">
            <a:avLst/>
          </a:prstGeom>
        </p:spPr>
        <p:txBody>
          <a:bodyPr wrap="square">
            <a:spAutoFit/>
          </a:bodyPr>
          <a:lstStyle/>
          <a:p>
            <a:pPr algn="ctr">
              <a:spcBef>
                <a:spcPts val="600"/>
              </a:spcBef>
            </a:pPr>
            <a:r>
              <a:rPr lang="en-US" sz="3200" b="1" dirty="0" err="1"/>
              <a:t>Einzelheiten</a:t>
            </a:r>
            <a:r>
              <a:rPr lang="en-US" sz="3200" b="1" dirty="0"/>
              <a:t> </a:t>
            </a:r>
            <a:r>
              <a:rPr lang="en-US" sz="3200" b="1" dirty="0" err="1"/>
              <a:t>zum</a:t>
            </a:r>
            <a:r>
              <a:rPr lang="en-US" sz="3200" b="1" dirty="0"/>
              <a:t> </a:t>
            </a:r>
            <a:r>
              <a:rPr lang="en-US" sz="3200" b="1" dirty="0" err="1"/>
              <a:t>gentechnischen</a:t>
            </a:r>
            <a:r>
              <a:rPr lang="en-US" sz="3200" b="1" dirty="0"/>
              <a:t> Experiment</a:t>
            </a:r>
          </a:p>
        </p:txBody>
      </p:sp>
    </p:spTree>
  </p:cSld>
  <p:clrMapOvr>
    <a:masterClrMapping/>
  </p:clrMapOvr>
  <p:transition spd="med">
    <p:diamon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16</a:t>
            </a:fld>
            <a:endParaRPr lang="de-DE"/>
          </a:p>
        </p:txBody>
      </p:sp>
      <p:sp>
        <p:nvSpPr>
          <p:cNvPr id="4" name="Rechteck 3"/>
          <p:cNvSpPr/>
          <p:nvPr/>
        </p:nvSpPr>
        <p:spPr>
          <a:xfrm>
            <a:off x="2094400" y="126188"/>
            <a:ext cx="4955203" cy="646331"/>
          </a:xfrm>
          <a:prstGeom prst="rect">
            <a:avLst/>
          </a:prstGeom>
        </p:spPr>
        <p:txBody>
          <a:bodyPr wrap="none">
            <a:spAutoFit/>
          </a:bodyPr>
          <a:lstStyle/>
          <a:p>
            <a:pPr lvl="0" algn="ctr"/>
            <a:r>
              <a:rPr lang="en-US" sz="3600" b="1" dirty="0" err="1"/>
              <a:t>Betriebsanweisungen</a:t>
            </a:r>
            <a:endParaRPr lang="de-DE" sz="3600" dirty="0">
              <a:latin typeface="Times New Roman" pitchFamily="18" charset="0"/>
              <a:cs typeface="Times New Roman" pitchFamily="18" charset="0"/>
            </a:endParaRPr>
          </a:p>
        </p:txBody>
      </p:sp>
      <p:pic>
        <p:nvPicPr>
          <p:cNvPr id="96258" name="Picture 2"/>
          <p:cNvPicPr>
            <a:picLocks noChangeAspect="1" noChangeArrowheads="1"/>
          </p:cNvPicPr>
          <p:nvPr/>
        </p:nvPicPr>
        <p:blipFill>
          <a:blip r:embed="rId2" cstate="print"/>
          <a:srcRect t="9840" b="9840"/>
          <a:stretch>
            <a:fillRect/>
          </a:stretch>
        </p:blipFill>
        <p:spPr bwMode="auto">
          <a:xfrm>
            <a:off x="106723" y="1900073"/>
            <a:ext cx="4400507" cy="4995787"/>
          </a:xfrm>
          <a:prstGeom prst="rect">
            <a:avLst/>
          </a:prstGeom>
          <a:noFill/>
          <a:ln w="9525">
            <a:noFill/>
            <a:miter lim="800000"/>
            <a:headEnd/>
            <a:tailEnd/>
          </a:ln>
          <a:effectLst/>
        </p:spPr>
      </p:pic>
      <p:pic>
        <p:nvPicPr>
          <p:cNvPr id="96259" name="Picture 3"/>
          <p:cNvPicPr>
            <a:picLocks noChangeAspect="1" noChangeArrowheads="1"/>
          </p:cNvPicPr>
          <p:nvPr/>
        </p:nvPicPr>
        <p:blipFill>
          <a:blip r:embed="rId3" cstate="print"/>
          <a:srcRect t="6946" b="12733"/>
          <a:stretch>
            <a:fillRect/>
          </a:stretch>
        </p:blipFill>
        <p:spPr bwMode="auto">
          <a:xfrm>
            <a:off x="4648200" y="1902955"/>
            <a:ext cx="4400550" cy="4995799"/>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l="26657" t="30347" r="23801" b="13794"/>
          <a:stretch>
            <a:fillRect/>
          </a:stretch>
        </p:blipFill>
        <p:spPr bwMode="auto">
          <a:xfrm>
            <a:off x="349480" y="2818398"/>
            <a:ext cx="3903591" cy="3159136"/>
          </a:xfrm>
          <a:prstGeom prst="rect">
            <a:avLst/>
          </a:prstGeom>
          <a:noFill/>
          <a:ln w="9525">
            <a:noFill/>
            <a:miter lim="800000"/>
            <a:headEnd/>
            <a:tailEnd/>
          </a:ln>
          <a:effectLst/>
        </p:spPr>
      </p:pic>
      <p:sp>
        <p:nvSpPr>
          <p:cNvPr id="11" name="Ellipse 10"/>
          <p:cNvSpPr/>
          <p:nvPr/>
        </p:nvSpPr>
        <p:spPr>
          <a:xfrm>
            <a:off x="2498377" y="4123646"/>
            <a:ext cx="289560" cy="27432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 name="Picture 2"/>
          <p:cNvPicPr>
            <a:picLocks noChangeAspect="1" noChangeArrowheads="1"/>
          </p:cNvPicPr>
          <p:nvPr/>
        </p:nvPicPr>
        <p:blipFill>
          <a:blip r:embed="rId5" cstate="print"/>
          <a:srcRect l="17998" t="21597" r="24747" b="14398"/>
          <a:stretch>
            <a:fillRect/>
          </a:stretch>
        </p:blipFill>
        <p:spPr bwMode="auto">
          <a:xfrm>
            <a:off x="5043328" y="2933700"/>
            <a:ext cx="3610293" cy="2857500"/>
          </a:xfrm>
          <a:prstGeom prst="rect">
            <a:avLst/>
          </a:prstGeom>
          <a:noFill/>
          <a:ln w="9525">
            <a:noFill/>
            <a:miter lim="800000"/>
            <a:headEnd/>
            <a:tailEnd/>
          </a:ln>
        </p:spPr>
      </p:pic>
      <p:sp>
        <p:nvSpPr>
          <p:cNvPr id="10" name="Ellipse 9"/>
          <p:cNvSpPr/>
          <p:nvPr/>
        </p:nvSpPr>
        <p:spPr>
          <a:xfrm>
            <a:off x="5750703" y="4634946"/>
            <a:ext cx="289560" cy="302868"/>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AEC8D23-81D5-2A38-3E04-668304EA67D6}"/>
              </a:ext>
            </a:extLst>
          </p:cNvPr>
          <p:cNvSpPr txBox="1"/>
          <p:nvPr/>
        </p:nvSpPr>
        <p:spPr>
          <a:xfrm>
            <a:off x="81846" y="724812"/>
            <a:ext cx="8980306" cy="1169551"/>
          </a:xfrm>
          <a:prstGeom prst="rect">
            <a:avLst/>
          </a:prstGeom>
          <a:noFill/>
        </p:spPr>
        <p:txBody>
          <a:bodyPr wrap="square">
            <a:spAutoFit/>
          </a:bodyPr>
          <a:lstStyle/>
          <a:p>
            <a:r>
              <a:rPr lang="de-DE" sz="1400" dirty="0"/>
              <a:t>Die Betriebsanweisungen für gentechnische Arbeiten gemäß § 12 Abs. 2 GenTSV hängen an folgenden Stellen: Im Hauptgebäude sind sie in den Flurbereichen, die zu den Laboren führen, auf allen Etagen angebracht. Im Gewächshaus sind die Betriebsanweisungen an den Eingängen zu Haus 1 und Haus 2 ausgehängt.</a:t>
            </a:r>
          </a:p>
          <a:p>
            <a:endParaRPr lang="de-DE" sz="1400" dirty="0"/>
          </a:p>
          <a:p>
            <a:pPr algn="ctr"/>
            <a:r>
              <a:rPr lang="de-DE" sz="1400" i="1" dirty="0"/>
              <a:t>Der </a:t>
            </a:r>
            <a:r>
              <a:rPr lang="de-DE" sz="1400" i="1" dirty="0">
                <a:solidFill>
                  <a:srgbClr val="00B050"/>
                </a:solidFill>
              </a:rPr>
              <a:t>grüne Punkt </a:t>
            </a:r>
            <a:r>
              <a:rPr lang="de-DE" sz="1400" i="1" dirty="0"/>
              <a:t>in der Grafik zeigt an, wo die Betriebsanweisungen angebracht sind.</a:t>
            </a:r>
            <a:endParaRPr lang="en-US" sz="1400" i="1" dirty="0"/>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6258"/>
                                        </p:tgtEl>
                                        <p:attrNameLst>
                                          <p:attrName>style.visibility</p:attrName>
                                        </p:attrNameLst>
                                      </p:cBhvr>
                                      <p:to>
                                        <p:strVal val="visible"/>
                                      </p:to>
                                    </p:set>
                                    <p:animEffect transition="in" filter="dissolve">
                                      <p:cBhvr>
                                        <p:cTn id="7" dur="1000"/>
                                        <p:tgtEl>
                                          <p:spTgt spid="96258"/>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6259"/>
                                        </p:tgtEl>
                                        <p:attrNameLst>
                                          <p:attrName>style.visibility</p:attrName>
                                        </p:attrNameLst>
                                      </p:cBhvr>
                                      <p:to>
                                        <p:strVal val="visible"/>
                                      </p:to>
                                    </p:set>
                                    <p:animEffect transition="in" filter="dissolve">
                                      <p:cBhvr>
                                        <p:cTn id="11" dur="1000"/>
                                        <p:tgtEl>
                                          <p:spTgt spid="9625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10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1000"/>
                                        <p:tgtEl>
                                          <p:spTgt spid="12"/>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767718" y="0"/>
            <a:ext cx="5608563" cy="1066800"/>
          </a:xfrm>
          <a:prstGeom prst="rect">
            <a:avLst/>
          </a:prstGeom>
          <a:solidFill>
            <a:srgbClr val="99CCFF"/>
          </a:solidFill>
          <a:ln w="9525">
            <a:noFill/>
            <a:miter lim="800000"/>
            <a:headEnd/>
            <a:tailEnd/>
          </a:ln>
        </p:spPr>
        <p:txBody>
          <a:bodyPr wrap="none" anchor="ctr"/>
          <a:lstStyle/>
          <a:p>
            <a:pPr algn="ctr">
              <a:spcAft>
                <a:spcPts val="1800"/>
              </a:spcAft>
            </a:pPr>
            <a:r>
              <a:rPr lang="en-US" sz="2800" b="1" dirty="0"/>
              <a:t>Allgemeine </a:t>
            </a:r>
            <a:r>
              <a:rPr lang="en-US" sz="2800" b="1" dirty="0" err="1"/>
              <a:t>Sicherheitsbelehrung</a:t>
            </a:r>
            <a:br>
              <a:rPr lang="en-US" sz="2800" dirty="0"/>
            </a:br>
            <a:r>
              <a:rPr lang="en-US" sz="2800" b="1" dirty="0"/>
              <a:t>Institut für </a:t>
            </a:r>
            <a:r>
              <a:rPr lang="en-US" sz="2800" b="1" dirty="0" err="1"/>
              <a:t>Phytomedizin</a:t>
            </a:r>
            <a:r>
              <a:rPr lang="en-US" sz="2800" b="1" dirty="0"/>
              <a:t> (360)</a:t>
            </a:r>
            <a:endParaRPr lang="de-DE" sz="2400" b="1" dirty="0"/>
          </a:p>
        </p:txBody>
      </p:sp>
      <p:sp>
        <p:nvSpPr>
          <p:cNvPr id="5126" name="Rectangle 7"/>
          <p:cNvSpPr>
            <a:spLocks noChangeArrowheads="1"/>
          </p:cNvSpPr>
          <p:nvPr/>
        </p:nvSpPr>
        <p:spPr bwMode="auto">
          <a:xfrm>
            <a:off x="264005" y="2161400"/>
            <a:ext cx="5459412" cy="582612"/>
          </a:xfrm>
          <a:prstGeom prst="rect">
            <a:avLst/>
          </a:prstGeom>
          <a:noFill/>
          <a:ln w="9525">
            <a:noFill/>
            <a:miter lim="800000"/>
            <a:headEnd/>
            <a:tailEnd/>
          </a:ln>
        </p:spPr>
        <p:txBody>
          <a:bodyPr anchor="b"/>
          <a:lstStyle/>
          <a:p>
            <a:r>
              <a:rPr lang="de-DE" sz="2400" dirty="0">
                <a:solidFill>
                  <a:srgbClr val="0000FF"/>
                </a:solidFill>
              </a:rPr>
              <a:t>A. Zutritt Labor</a:t>
            </a:r>
          </a:p>
        </p:txBody>
      </p:sp>
      <p:sp>
        <p:nvSpPr>
          <p:cNvPr id="5127" name="Rectangle 8"/>
          <p:cNvSpPr>
            <a:spLocks noChangeArrowheads="1"/>
          </p:cNvSpPr>
          <p:nvPr/>
        </p:nvSpPr>
        <p:spPr bwMode="auto">
          <a:xfrm>
            <a:off x="254482" y="2507327"/>
            <a:ext cx="7039453" cy="810031"/>
          </a:xfrm>
          <a:prstGeom prst="rect">
            <a:avLst/>
          </a:prstGeom>
          <a:noFill/>
          <a:ln w="9525">
            <a:noFill/>
            <a:miter lim="800000"/>
            <a:headEnd/>
            <a:tailEnd/>
          </a:ln>
        </p:spPr>
        <p:txBody>
          <a:bodyPr anchor="b"/>
          <a:lstStyle/>
          <a:p>
            <a:r>
              <a:rPr lang="de-DE" sz="2400" dirty="0">
                <a:solidFill>
                  <a:srgbClr val="0000FF"/>
                </a:solidFill>
              </a:rPr>
              <a:t>B. Sicherheitsbestimmungen</a:t>
            </a:r>
          </a:p>
        </p:txBody>
      </p:sp>
      <p:sp>
        <p:nvSpPr>
          <p:cNvPr id="5128" name="Rectangle 9"/>
          <p:cNvSpPr>
            <a:spLocks noChangeArrowheads="1"/>
          </p:cNvSpPr>
          <p:nvPr/>
        </p:nvSpPr>
        <p:spPr bwMode="auto">
          <a:xfrm>
            <a:off x="243846" y="3203540"/>
            <a:ext cx="4010025" cy="685800"/>
          </a:xfrm>
          <a:prstGeom prst="rect">
            <a:avLst/>
          </a:prstGeom>
          <a:noFill/>
          <a:ln w="9525">
            <a:noFill/>
            <a:miter lim="800000"/>
            <a:headEnd/>
            <a:tailEnd/>
          </a:ln>
        </p:spPr>
        <p:txBody>
          <a:bodyPr anchor="b"/>
          <a:lstStyle/>
          <a:p>
            <a:r>
              <a:rPr lang="de-DE" sz="2400" dirty="0">
                <a:solidFill>
                  <a:srgbClr val="0000FF"/>
                </a:solidFill>
              </a:rPr>
              <a:t>C. Unfallverhütung</a:t>
            </a:r>
          </a:p>
        </p:txBody>
      </p:sp>
      <p:sp>
        <p:nvSpPr>
          <p:cNvPr id="5129" name="Rectangle 10"/>
          <p:cNvSpPr>
            <a:spLocks noChangeArrowheads="1"/>
          </p:cNvSpPr>
          <p:nvPr/>
        </p:nvSpPr>
        <p:spPr bwMode="auto">
          <a:xfrm>
            <a:off x="264005" y="4111813"/>
            <a:ext cx="7772400" cy="392038"/>
          </a:xfrm>
          <a:prstGeom prst="rect">
            <a:avLst/>
          </a:prstGeom>
          <a:noFill/>
          <a:ln w="9525">
            <a:noFill/>
            <a:miter lim="800000"/>
            <a:headEnd/>
            <a:tailEnd/>
          </a:ln>
        </p:spPr>
        <p:txBody>
          <a:bodyPr anchor="b"/>
          <a:lstStyle/>
          <a:p>
            <a:endParaRPr lang="de-DE" sz="2400" dirty="0">
              <a:solidFill>
                <a:schemeClr val="tx2"/>
              </a:solidFill>
            </a:endParaRPr>
          </a:p>
        </p:txBody>
      </p:sp>
      <p:sp>
        <p:nvSpPr>
          <p:cNvPr id="5130" name="Rectangle 11"/>
          <p:cNvSpPr>
            <a:spLocks noChangeArrowheads="1"/>
          </p:cNvSpPr>
          <p:nvPr/>
        </p:nvSpPr>
        <p:spPr bwMode="auto">
          <a:xfrm>
            <a:off x="297011" y="3931869"/>
            <a:ext cx="7772400" cy="597601"/>
          </a:xfrm>
          <a:prstGeom prst="rect">
            <a:avLst/>
          </a:prstGeom>
          <a:noFill/>
          <a:ln w="9525">
            <a:noFill/>
            <a:miter lim="800000"/>
            <a:headEnd/>
            <a:tailEnd/>
          </a:ln>
        </p:spPr>
        <p:txBody>
          <a:bodyPr anchor="b"/>
          <a:lstStyle/>
          <a:p>
            <a:endParaRPr lang="de-DE" sz="2400" dirty="0">
              <a:solidFill>
                <a:schemeClr val="tx2"/>
              </a:solidFill>
            </a:endParaRPr>
          </a:p>
        </p:txBody>
      </p:sp>
      <p:sp>
        <p:nvSpPr>
          <p:cNvPr id="5131" name="Rectangle 12"/>
          <p:cNvSpPr>
            <a:spLocks noChangeArrowheads="1"/>
          </p:cNvSpPr>
          <p:nvPr/>
        </p:nvSpPr>
        <p:spPr bwMode="auto">
          <a:xfrm>
            <a:off x="254482" y="4692254"/>
            <a:ext cx="7031037" cy="597601"/>
          </a:xfrm>
          <a:prstGeom prst="rect">
            <a:avLst/>
          </a:prstGeom>
          <a:noFill/>
          <a:ln w="9525">
            <a:noFill/>
            <a:miter lim="800000"/>
            <a:headEnd/>
            <a:tailEnd/>
          </a:ln>
        </p:spPr>
        <p:txBody>
          <a:bodyPr anchor="b"/>
          <a:lstStyle/>
          <a:p>
            <a:endParaRPr lang="de-DE" sz="2400" dirty="0">
              <a:solidFill>
                <a:srgbClr val="0000FF"/>
              </a:solidFill>
            </a:endParaRPr>
          </a:p>
          <a:p>
            <a:r>
              <a:rPr lang="de-DE" sz="2400" dirty="0">
                <a:solidFill>
                  <a:srgbClr val="0000FF"/>
                </a:solidFill>
              </a:rPr>
              <a:t>D: Substitution von KMR Stoffen</a:t>
            </a:r>
          </a:p>
          <a:p>
            <a:endParaRPr lang="de-DE" sz="2400" dirty="0">
              <a:solidFill>
                <a:srgbClr val="0000FF"/>
              </a:solidFill>
            </a:endParaRPr>
          </a:p>
          <a:p>
            <a:r>
              <a:rPr lang="de-DE" sz="2400" dirty="0">
                <a:solidFill>
                  <a:srgbClr val="0000FF"/>
                </a:solidFill>
              </a:rPr>
              <a:t>E. Verhalten im Notfall</a:t>
            </a:r>
          </a:p>
        </p:txBody>
      </p:sp>
      <p:sp>
        <p:nvSpPr>
          <p:cNvPr id="9" name="Rechteck 8"/>
          <p:cNvSpPr/>
          <p:nvPr/>
        </p:nvSpPr>
        <p:spPr>
          <a:xfrm>
            <a:off x="8498125" y="6327776"/>
            <a:ext cx="354584" cy="276999"/>
          </a:xfrm>
          <a:prstGeom prst="rect">
            <a:avLst/>
          </a:prstGeom>
        </p:spPr>
        <p:txBody>
          <a:bodyPr wrap="none">
            <a:spAutoFit/>
          </a:bodyPr>
          <a:lstStyle/>
          <a:p>
            <a:fld id="{9D6AFE40-C35A-4BD3-A46B-C73ADBD658CE}" type="slidenum">
              <a:rPr lang="de-DE" sz="1200" b="1" smtClean="0"/>
              <a:pPr/>
              <a:t>17</a:t>
            </a:fld>
            <a:endParaRPr lang="de-DE" sz="1200" b="1" dirty="0"/>
          </a:p>
        </p:txBody>
      </p:sp>
      <p:sp>
        <p:nvSpPr>
          <p:cNvPr id="2" name="Textfeld 1">
            <a:extLst>
              <a:ext uri="{FF2B5EF4-FFF2-40B4-BE49-F238E27FC236}">
                <a16:creationId xmlns:a16="http://schemas.microsoft.com/office/drawing/2014/main" id="{ACC84EAB-6A45-43E9-920A-1AD26D598F5F}"/>
              </a:ext>
            </a:extLst>
          </p:cNvPr>
          <p:cNvSpPr txBox="1"/>
          <p:nvPr/>
        </p:nvSpPr>
        <p:spPr>
          <a:xfrm>
            <a:off x="2426095" y="1127854"/>
            <a:ext cx="4291808" cy="461665"/>
          </a:xfrm>
          <a:prstGeom prst="rect">
            <a:avLst/>
          </a:prstGeom>
          <a:solidFill>
            <a:srgbClr val="99CCFF"/>
          </a:solidFill>
        </p:spPr>
        <p:txBody>
          <a:bodyPr wrap="square" rtlCol="0">
            <a:spAutoFit/>
          </a:bodyPr>
          <a:lstStyle/>
          <a:p>
            <a:pPr algn="ctr"/>
            <a:r>
              <a:rPr lang="de-DE" sz="2400" b="1" dirty="0"/>
              <a:t>Gliederung</a:t>
            </a:r>
          </a:p>
        </p:txBody>
      </p:sp>
    </p:spTree>
  </p:cSld>
  <p:clrMapOvr>
    <a:masterClrMapping/>
  </p:clrMapOvr>
  <p:transition spd="med">
    <p:diamon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959427" y="1"/>
            <a:ext cx="4909231" cy="772886"/>
          </a:xfrm>
          <a:prstGeom prst="rect">
            <a:avLst/>
          </a:prstGeom>
          <a:solidFill>
            <a:srgbClr val="99CCFF"/>
          </a:solidFill>
          <a:ln w="9525">
            <a:noFill/>
            <a:miter lim="800000"/>
            <a:headEnd/>
            <a:tailEnd/>
          </a:ln>
        </p:spPr>
        <p:txBody>
          <a:bodyPr wrap="none" anchor="ctr"/>
          <a:lstStyle/>
          <a:p>
            <a:pPr algn="ctr"/>
            <a:r>
              <a:rPr lang="de-DE" sz="2400" b="1" dirty="0"/>
              <a:t>A-1. Zutritt LABOR</a:t>
            </a:r>
          </a:p>
        </p:txBody>
      </p:sp>
      <p:sp>
        <p:nvSpPr>
          <p:cNvPr id="6150" name="Rectangle 14"/>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endParaRPr lang="de-DE" sz="4400">
              <a:solidFill>
                <a:schemeClr val="tx2"/>
              </a:solidFill>
            </a:endParaRPr>
          </a:p>
        </p:txBody>
      </p:sp>
      <p:sp>
        <p:nvSpPr>
          <p:cNvPr id="6151" name="Rectangle 15"/>
          <p:cNvSpPr>
            <a:spLocks noChangeArrowheads="1"/>
          </p:cNvSpPr>
          <p:nvPr/>
        </p:nvSpPr>
        <p:spPr bwMode="auto">
          <a:xfrm>
            <a:off x="355378" y="1806737"/>
            <a:ext cx="6807200" cy="2819400"/>
          </a:xfrm>
          <a:prstGeom prst="rect">
            <a:avLst/>
          </a:prstGeom>
          <a:noFill/>
          <a:ln w="9525">
            <a:noFill/>
            <a:miter lim="800000"/>
            <a:headEnd/>
            <a:tailEnd/>
          </a:ln>
        </p:spPr>
        <p:txBody>
          <a:bodyPr/>
          <a:lstStyle/>
          <a:p>
            <a:pPr marL="342900" indent="-342900">
              <a:lnSpc>
                <a:spcPct val="150000"/>
              </a:lnSpc>
              <a:spcBef>
                <a:spcPct val="20000"/>
              </a:spcBef>
              <a:buFont typeface="Arial" panose="020B0604020202020204" pitchFamily="34" charset="0"/>
              <a:buChar char="•"/>
            </a:pPr>
            <a:r>
              <a:rPr lang="de-DE" sz="2400" dirty="0"/>
              <a:t>nur Mitarbeiter/Studierende/Auszubildende mit Sicherheitsbelehrung</a:t>
            </a:r>
          </a:p>
          <a:p>
            <a:pPr marL="342900" indent="-342900">
              <a:lnSpc>
                <a:spcPct val="150000"/>
              </a:lnSpc>
              <a:spcBef>
                <a:spcPct val="20000"/>
              </a:spcBef>
              <a:buFont typeface="Arial" panose="020B0604020202020204" pitchFamily="34" charset="0"/>
              <a:buChar char="•"/>
            </a:pPr>
            <a:r>
              <a:rPr lang="de-DE" sz="2400" dirty="0"/>
              <a:t>Zutritt nur während der Arbeitszeit</a:t>
            </a:r>
          </a:p>
          <a:p>
            <a:pPr marL="342900" indent="-342900">
              <a:lnSpc>
                <a:spcPct val="150000"/>
              </a:lnSpc>
              <a:spcBef>
                <a:spcPct val="20000"/>
              </a:spcBef>
              <a:buFont typeface="Arial" panose="020B0604020202020204" pitchFamily="34" charset="0"/>
              <a:buChar char="•"/>
            </a:pPr>
            <a:r>
              <a:rPr lang="de-DE" sz="2400" dirty="0"/>
              <a:t>keine Besucher – siehe Ausnahmeregelungen</a:t>
            </a:r>
          </a:p>
          <a:p>
            <a:pPr marL="342900" indent="-342900">
              <a:lnSpc>
                <a:spcPct val="110000"/>
              </a:lnSpc>
              <a:spcBef>
                <a:spcPct val="20000"/>
              </a:spcBef>
              <a:buFontTx/>
              <a:buChar char="•"/>
            </a:pPr>
            <a:endParaRPr lang="de-DE" sz="2400" dirty="0"/>
          </a:p>
        </p:txBody>
      </p:sp>
      <p:sp>
        <p:nvSpPr>
          <p:cNvPr id="6152" name="Text Box 16"/>
          <p:cNvSpPr txBox="1">
            <a:spLocks noChangeArrowheads="1"/>
          </p:cNvSpPr>
          <p:nvPr/>
        </p:nvSpPr>
        <p:spPr bwMode="auto">
          <a:xfrm>
            <a:off x="355378" y="4902238"/>
            <a:ext cx="6712671" cy="523220"/>
          </a:xfrm>
          <a:prstGeom prst="rect">
            <a:avLst/>
          </a:prstGeom>
          <a:noFill/>
          <a:ln w="9525">
            <a:noFill/>
            <a:miter lim="800000"/>
            <a:headEnd/>
            <a:tailEnd/>
          </a:ln>
        </p:spPr>
        <p:txBody>
          <a:bodyPr wrap="none">
            <a:spAutoFit/>
          </a:bodyPr>
          <a:lstStyle/>
          <a:p>
            <a:pPr eaLnBrk="0" hangingPunct="0"/>
            <a:r>
              <a:rPr lang="de-DE" sz="2800" b="1" dirty="0">
                <a:solidFill>
                  <a:srgbClr val="FF0000"/>
                </a:solidFill>
                <a:latin typeface="Arial" panose="020B0604020202020204" pitchFamily="34" charset="0"/>
                <a:cs typeface="Arial" panose="020B0604020202020204" pitchFamily="34" charset="0"/>
              </a:rPr>
              <a:t>Ausnahmen: Vorgesetzte konsultieren</a:t>
            </a:r>
          </a:p>
        </p:txBody>
      </p:sp>
      <p:sp>
        <p:nvSpPr>
          <p:cNvPr id="7" name="Foliennummernplatzhalter 1">
            <a:extLst>
              <a:ext uri="{FF2B5EF4-FFF2-40B4-BE49-F238E27FC236}">
                <a16:creationId xmlns:a16="http://schemas.microsoft.com/office/drawing/2014/main" id="{A3AAD07B-F531-4D6F-8CB0-956C66BF1657}"/>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18</a:t>
            </a:fld>
            <a:endParaRPr lang="de-DE"/>
          </a:p>
        </p:txBody>
      </p:sp>
    </p:spTree>
  </p:cSld>
  <p:clrMapOvr>
    <a:masterClrMapping/>
  </p:clrMapOvr>
  <p:transition spd="med">
    <p:diamon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6"/>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endParaRPr lang="de-DE" sz="4400">
              <a:solidFill>
                <a:schemeClr val="tx2"/>
              </a:solidFill>
            </a:endParaRPr>
          </a:p>
        </p:txBody>
      </p:sp>
      <p:pic>
        <p:nvPicPr>
          <p:cNvPr id="9223" name="Picture 7" descr="regal1"/>
          <p:cNvPicPr>
            <a:picLocks noChangeAspect="1" noChangeArrowheads="1"/>
          </p:cNvPicPr>
          <p:nvPr/>
        </p:nvPicPr>
        <p:blipFill>
          <a:blip r:embed="rId2" cstate="print"/>
          <a:srcRect/>
          <a:stretch>
            <a:fillRect/>
          </a:stretch>
        </p:blipFill>
        <p:spPr bwMode="auto">
          <a:xfrm>
            <a:off x="0" y="1576388"/>
            <a:ext cx="7334250" cy="5281612"/>
          </a:xfrm>
          <a:prstGeom prst="rect">
            <a:avLst/>
          </a:prstGeom>
          <a:noFill/>
          <a:ln w="9525">
            <a:noFill/>
            <a:miter lim="800000"/>
            <a:headEnd/>
            <a:tailEnd/>
          </a:ln>
        </p:spPr>
      </p:pic>
      <p:sp>
        <p:nvSpPr>
          <p:cNvPr id="9224" name="Rectangle 8"/>
          <p:cNvSpPr>
            <a:spLocks noChangeArrowheads="1"/>
          </p:cNvSpPr>
          <p:nvPr/>
        </p:nvSpPr>
        <p:spPr bwMode="auto">
          <a:xfrm>
            <a:off x="1952332" y="11723"/>
            <a:ext cx="6103088" cy="890954"/>
          </a:xfrm>
          <a:prstGeom prst="rect">
            <a:avLst/>
          </a:prstGeom>
          <a:solidFill>
            <a:srgbClr val="99CCFF"/>
          </a:solidFill>
          <a:ln w="9525">
            <a:noFill/>
            <a:miter lim="800000"/>
            <a:headEnd/>
            <a:tailEnd/>
          </a:ln>
        </p:spPr>
        <p:txBody>
          <a:bodyPr wrap="none" anchor="ctr"/>
          <a:lstStyle/>
          <a:p>
            <a:pPr algn="ctr"/>
            <a:r>
              <a:rPr lang="de-DE" sz="2400" b="1" dirty="0"/>
              <a:t>B-1. Sicherheitsbestimmungen</a:t>
            </a:r>
          </a:p>
        </p:txBody>
      </p:sp>
      <p:sp>
        <p:nvSpPr>
          <p:cNvPr id="6" name="Foliennummernplatzhalter 1">
            <a:extLst>
              <a:ext uri="{FF2B5EF4-FFF2-40B4-BE49-F238E27FC236}">
                <a16:creationId xmlns:a16="http://schemas.microsoft.com/office/drawing/2014/main" id="{4DF8BD92-2EB0-45FA-8A5A-A47AB674311C}"/>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19</a:t>
            </a:fld>
            <a:endParaRPr lang="de-DE"/>
          </a:p>
        </p:txBody>
      </p:sp>
    </p:spTree>
  </p:cSld>
  <p:clrMapOvr>
    <a:masterClrMapping/>
  </p:clrMapOvr>
  <p:transition spd="med">
    <p:diamon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9225-E71B-4B1A-21CC-650929586956}"/>
            </a:ext>
          </a:extLst>
        </p:cNvPr>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B872C4F-23AF-CBE4-3E90-FA4BC17D0C17}"/>
              </a:ext>
            </a:extLst>
          </p:cNvPr>
          <p:cNvSpPr>
            <a:spLocks noGrp="1"/>
          </p:cNvSpPr>
          <p:nvPr>
            <p:ph type="sldNum" sz="quarter" idx="12"/>
          </p:nvPr>
        </p:nvSpPr>
        <p:spPr>
          <a:noFill/>
        </p:spPr>
        <p:txBody>
          <a:bodyPr/>
          <a:lstStyle/>
          <a:p>
            <a:fld id="{9D6AFE40-C35A-4BD3-A46B-C73ADBD658CE}" type="slidenum">
              <a:rPr lang="de-DE" smtClean="0"/>
              <a:pPr/>
              <a:t>2</a:t>
            </a:fld>
            <a:endParaRPr lang="de-DE"/>
          </a:p>
        </p:txBody>
      </p:sp>
      <p:sp>
        <p:nvSpPr>
          <p:cNvPr id="4" name="Rechteck 3">
            <a:extLst>
              <a:ext uri="{FF2B5EF4-FFF2-40B4-BE49-F238E27FC236}">
                <a16:creationId xmlns:a16="http://schemas.microsoft.com/office/drawing/2014/main" id="{98B5ADE8-6ED9-0A73-7A3E-D940CE9507F5}"/>
              </a:ext>
            </a:extLst>
          </p:cNvPr>
          <p:cNvSpPr/>
          <p:nvPr/>
        </p:nvSpPr>
        <p:spPr>
          <a:xfrm>
            <a:off x="3363977" y="56562"/>
            <a:ext cx="2621230" cy="646331"/>
          </a:xfrm>
          <a:prstGeom prst="rect">
            <a:avLst/>
          </a:prstGeom>
        </p:spPr>
        <p:txBody>
          <a:bodyPr wrap="none">
            <a:spAutoFit/>
          </a:bodyPr>
          <a:lstStyle/>
          <a:p>
            <a:pPr lvl="0"/>
            <a:r>
              <a:rPr lang="de-DE" sz="3600" b="1" dirty="0">
                <a:latin typeface="Arial" panose="020B0604020202020204" pitchFamily="34" charset="0"/>
                <a:ea typeface="Times New Roman" pitchFamily="18" charset="0"/>
                <a:cs typeface="Arial" panose="020B0604020202020204" pitchFamily="34" charset="0"/>
              </a:rPr>
              <a:t>Gliederung</a:t>
            </a:r>
            <a:endParaRPr lang="de-DE" sz="3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A7C6F00-AD76-8975-A5C4-4D68FF0A7DF8}"/>
              </a:ext>
            </a:extLst>
          </p:cNvPr>
          <p:cNvSpPr>
            <a:spLocks noChangeArrowheads="1"/>
          </p:cNvSpPr>
          <p:nvPr/>
        </p:nvSpPr>
        <p:spPr bwMode="auto">
          <a:xfrm>
            <a:off x="206477" y="1210731"/>
            <a:ext cx="8731045"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hangingPunct="0">
              <a:buFontTx/>
              <a:buChar char="•"/>
            </a:pPr>
            <a:r>
              <a:rPr lang="de-DE" sz="2000" b="1" dirty="0"/>
              <a:t> Aufbau von Labor und Gewächshaus</a:t>
            </a:r>
            <a:br>
              <a:rPr kumimoji="0" lang="de-DE" altLang="de-DE" sz="2000" b="0" i="0" u="none" strike="noStrike" cap="none" normalizeH="0" baseline="0" dirty="0">
                <a:ln>
                  <a:noFill/>
                </a:ln>
                <a:solidFill>
                  <a:schemeClr val="tx1"/>
                </a:solidFill>
                <a:effectLst/>
                <a:latin typeface="Arial" panose="020B0604020202020204" pitchFamily="34" charset="0"/>
              </a:rPr>
            </a:br>
            <a:r>
              <a:rPr lang="de-DE" sz="1400" dirty="0"/>
              <a:t>Überblick über die Raumaufteilung von Labor und Gewächshaus, ausgewiesene Arbeitsbereiche und Zugangsbeschränkungen.</a:t>
            </a:r>
            <a:endParaRPr lang="en-US" sz="1400" dirty="0"/>
          </a:p>
          <a:p>
            <a:pPr lvl="0" eaLnBrk="0" hangingPunct="0"/>
            <a:endParaRPr kumimoji="0" lang="de-DE" altLang="de-DE" sz="1400" b="0" i="0" u="none" strike="noStrike" cap="none" normalizeH="0" baseline="0" dirty="0">
              <a:ln>
                <a:noFill/>
              </a:ln>
              <a:solidFill>
                <a:schemeClr val="tx1"/>
              </a:solidFill>
              <a:effectLst/>
              <a:latin typeface="Arial" panose="020B0604020202020204" pitchFamily="34" charset="0"/>
            </a:endParaRPr>
          </a:p>
          <a:p>
            <a:pPr lvl="0" eaLnBrk="0" hangingPunct="0">
              <a:buFontTx/>
              <a:buChar char="•"/>
            </a:pPr>
            <a:r>
              <a:rPr lang="en-US" sz="2000" b="1" dirty="0"/>
              <a:t> </a:t>
            </a:r>
            <a:r>
              <a:rPr lang="en-US" sz="2000" b="1" dirty="0" err="1"/>
              <a:t>Sicherheits</a:t>
            </a:r>
            <a:r>
              <a:rPr lang="en-US" sz="2000" b="1" dirty="0"/>
              <a:t>- und </a:t>
            </a:r>
            <a:r>
              <a:rPr lang="en-US" sz="2000" b="1" dirty="0" err="1"/>
              <a:t>Verhaltensregeln</a:t>
            </a:r>
            <a:r>
              <a:rPr lang="en-US" sz="2000" b="1" dirty="0"/>
              <a:t> für </a:t>
            </a:r>
            <a:r>
              <a:rPr lang="en-US" sz="2000" b="1" dirty="0" err="1"/>
              <a:t>Arbeiten</a:t>
            </a:r>
            <a:r>
              <a:rPr lang="en-US" sz="2000" b="1" dirty="0"/>
              <a:t> </a:t>
            </a:r>
            <a:r>
              <a:rPr lang="en-US" sz="2000" b="1" dirty="0" err="1"/>
              <a:t>mit</a:t>
            </a:r>
            <a:r>
              <a:rPr lang="en-US" sz="2000" b="1" dirty="0"/>
              <a:t> </a:t>
            </a:r>
            <a:r>
              <a:rPr lang="en-US" sz="2000" b="1" dirty="0" err="1"/>
              <a:t>Genveränderten</a:t>
            </a:r>
            <a:r>
              <a:rPr lang="en-US" sz="2000" b="1" dirty="0"/>
              <a:t> </a:t>
            </a:r>
            <a:r>
              <a:rPr lang="en-US" sz="2000" b="1" dirty="0" err="1"/>
              <a:t>Organismen</a:t>
            </a:r>
            <a:endParaRPr lang="en-US" sz="2000" b="1" dirty="0"/>
          </a:p>
          <a:p>
            <a:pPr marL="171450" lvl="0" indent="-171450" eaLnBrk="0" hangingPunct="0">
              <a:buFont typeface="Symbol" panose="05050102010706020507" pitchFamily="18" charset="2"/>
              <a:buChar char="-"/>
            </a:pPr>
            <a:r>
              <a:rPr lang="en-US" sz="1400" dirty="0" err="1"/>
              <a:t>Arbeiten</a:t>
            </a:r>
            <a:r>
              <a:rPr lang="en-US" sz="1400" dirty="0"/>
              <a:t> </a:t>
            </a:r>
            <a:r>
              <a:rPr lang="en-US" sz="1400" dirty="0" err="1"/>
              <a:t>mit</a:t>
            </a:r>
            <a:r>
              <a:rPr lang="en-US" sz="1400" dirty="0"/>
              <a:t> </a:t>
            </a:r>
            <a:r>
              <a:rPr lang="en-US" sz="1400" dirty="0" err="1"/>
              <a:t>gentechnisch</a:t>
            </a:r>
            <a:r>
              <a:rPr lang="en-US" sz="1400" dirty="0"/>
              <a:t> </a:t>
            </a:r>
            <a:r>
              <a:rPr lang="en-US" sz="1400" dirty="0" err="1"/>
              <a:t>veränderten</a:t>
            </a:r>
            <a:r>
              <a:rPr lang="en-US" sz="1400" dirty="0"/>
              <a:t> </a:t>
            </a:r>
            <a:r>
              <a:rPr lang="en-US" sz="1400" dirty="0" err="1"/>
              <a:t>Organismen</a:t>
            </a:r>
            <a:r>
              <a:rPr lang="en-US" sz="1400" dirty="0"/>
              <a:t>  </a:t>
            </a:r>
          </a:p>
          <a:p>
            <a:pPr marL="171450" lvl="0" indent="-171450" eaLnBrk="0" hangingPunct="0">
              <a:buFont typeface="Symbol" panose="05050102010706020507" pitchFamily="18" charset="2"/>
              <a:buChar char="-"/>
            </a:pPr>
            <a:r>
              <a:rPr lang="de-DE" sz="1400" dirty="0"/>
              <a:t>Richtlinien für den Umgang mit transgenen Pflanzen</a:t>
            </a:r>
          </a:p>
          <a:p>
            <a:pPr marL="171450" lvl="0" indent="-171450" eaLnBrk="0" hangingPunct="0">
              <a:buFont typeface="Symbol" panose="05050102010706020507" pitchFamily="18" charset="2"/>
              <a:buChar char="-"/>
            </a:pPr>
            <a:r>
              <a:rPr lang="en-US" sz="1400" dirty="0" err="1"/>
              <a:t>Entsorgung</a:t>
            </a:r>
            <a:r>
              <a:rPr lang="en-US" sz="1400" dirty="0"/>
              <a:t> </a:t>
            </a:r>
            <a:r>
              <a:rPr lang="en-US" sz="1400" dirty="0" err="1"/>
              <a:t>gentechnisch</a:t>
            </a:r>
            <a:r>
              <a:rPr lang="en-US" sz="1400" dirty="0"/>
              <a:t> </a:t>
            </a:r>
            <a:r>
              <a:rPr lang="en-US" sz="1400" dirty="0" err="1"/>
              <a:t>veränderter</a:t>
            </a:r>
            <a:r>
              <a:rPr lang="en-US" sz="1400" dirty="0"/>
              <a:t> </a:t>
            </a:r>
            <a:r>
              <a:rPr lang="en-US" sz="1400" dirty="0" err="1"/>
              <a:t>Abfälle</a:t>
            </a:r>
            <a:endParaRPr lang="en-US" sz="1400" dirty="0"/>
          </a:p>
          <a:p>
            <a:pPr marL="0" marR="0" lvl="0" indent="0" algn="l" defTabSz="914400" rtl="0" eaLnBrk="0" fontAlgn="base" latinLnBrk="0" hangingPunct="0">
              <a:lnSpc>
                <a:spcPct val="100000"/>
              </a:lnSpc>
              <a:spcBef>
                <a:spcPct val="0"/>
              </a:spcBef>
              <a:spcAft>
                <a:spcPct val="0"/>
              </a:spcAft>
              <a:buClrTx/>
              <a:buSzTx/>
              <a:tabLst/>
            </a:pPr>
            <a:endParaRPr kumimoji="0" lang="de-DE" altLang="de-DE" sz="1400" b="0" i="0" u="none" strike="noStrike" cap="none" normalizeH="0" baseline="0" dirty="0">
              <a:ln>
                <a:noFill/>
              </a:ln>
              <a:solidFill>
                <a:schemeClr val="tx1"/>
              </a:solidFill>
              <a:effectLst/>
              <a:latin typeface="Arial" panose="020B0604020202020204" pitchFamily="34" charset="0"/>
            </a:endParaRPr>
          </a:p>
          <a:p>
            <a:pPr eaLnBrk="0" hangingPunct="0">
              <a:buFontTx/>
              <a:buChar char="•"/>
            </a:pPr>
            <a:r>
              <a:rPr lang="en-US" sz="2000" b="1" dirty="0"/>
              <a:t> </a:t>
            </a:r>
            <a:r>
              <a:rPr lang="de-DE" sz="2000" b="1" dirty="0"/>
              <a:t>Vorgehensweisen bei Notfällen oder Unfällen</a:t>
            </a:r>
            <a:endParaRPr lang="en-US" altLang="de-DE" sz="2000" b="1" dirty="0">
              <a:latin typeface="Arial" panose="020B0604020202020204" pitchFamily="34" charset="0"/>
            </a:endParaRPr>
          </a:p>
          <a:p>
            <a:pPr marL="171450" indent="-171450" eaLnBrk="0" hangingPunct="0">
              <a:buFont typeface="Symbol" panose="05050102010706020507" pitchFamily="18" charset="2"/>
              <a:buChar char="-"/>
            </a:pPr>
            <a:r>
              <a:rPr lang="de-DE" sz="1400" dirty="0"/>
              <a:t>Verhalten bei Notfällen oder Bränden</a:t>
            </a:r>
          </a:p>
          <a:p>
            <a:pPr marL="171450" indent="-171450" eaLnBrk="0" hangingPunct="0">
              <a:buFont typeface="Symbol" panose="05050102010706020507" pitchFamily="18" charset="2"/>
              <a:buChar char="-"/>
            </a:pPr>
            <a:r>
              <a:rPr lang="de-DE" sz="1400" dirty="0"/>
              <a:t>Umgang mit Unfällen mit S1-Organismen</a:t>
            </a:r>
            <a:endParaRPr lang="en-US" sz="1400" dirty="0"/>
          </a:p>
          <a:p>
            <a:pPr marL="0" marR="0" lvl="0" indent="0" algn="l" defTabSz="914400" rtl="0" eaLnBrk="0" fontAlgn="base" latinLnBrk="0" hangingPunct="0">
              <a:lnSpc>
                <a:spcPct val="100000"/>
              </a:lnSpc>
              <a:spcBef>
                <a:spcPct val="0"/>
              </a:spcBef>
              <a:spcAft>
                <a:spcPct val="0"/>
              </a:spcAft>
              <a:buClrTx/>
              <a:buSzTx/>
              <a:tabLst/>
            </a:pPr>
            <a:endParaRPr kumimoji="0" lang="de-DE" altLang="de-DE" sz="1400" b="0" i="0" u="none" strike="noStrike" cap="none" normalizeH="0" baseline="0" dirty="0">
              <a:ln>
                <a:noFill/>
              </a:ln>
              <a:solidFill>
                <a:schemeClr val="tx1"/>
              </a:solidFill>
              <a:effectLst/>
              <a:latin typeface="Arial" panose="020B0604020202020204" pitchFamily="34" charset="0"/>
            </a:endParaRPr>
          </a:p>
          <a:p>
            <a:pPr lvl="0" eaLnBrk="0" hangingPunct="0">
              <a:buFontTx/>
              <a:buChar char="•"/>
            </a:pPr>
            <a:r>
              <a:rPr kumimoji="0" lang="de-DE" altLang="de-DE" sz="2000" b="1" i="0" u="none" strike="noStrike" cap="none" normalizeH="0" baseline="0" dirty="0">
                <a:ln>
                  <a:noFill/>
                </a:ln>
                <a:solidFill>
                  <a:schemeClr val="tx1"/>
                </a:solidFill>
                <a:effectLst/>
                <a:latin typeface="Arial" panose="020B0604020202020204" pitchFamily="34" charset="0"/>
              </a:rPr>
              <a:t> </a:t>
            </a:r>
            <a:r>
              <a:rPr lang="de-DE" altLang="de-DE" sz="2000" b="1" dirty="0">
                <a:latin typeface="Arial" panose="020B0604020202020204" pitchFamily="34" charset="0"/>
              </a:rPr>
              <a:t>Aufzeichnungen über gentechnische Arbeiten</a:t>
            </a:r>
            <a:br>
              <a:rPr kumimoji="0" lang="de-DE" altLang="de-DE" sz="2000" b="0" i="0" u="none" strike="noStrike" cap="none" normalizeH="0" baseline="0" dirty="0">
                <a:ln>
                  <a:noFill/>
                </a:ln>
                <a:solidFill>
                  <a:schemeClr val="tx1"/>
                </a:solidFill>
                <a:effectLst/>
                <a:latin typeface="Arial" panose="020B0604020202020204" pitchFamily="34" charset="0"/>
              </a:rPr>
            </a:br>
            <a:r>
              <a:rPr lang="de-DE" altLang="de-DE" sz="1400" dirty="0">
                <a:latin typeface="Arial" panose="020B0604020202020204" pitchFamily="34" charset="0"/>
              </a:rPr>
              <a:t>Dokumentationspflichten für Experimente mit GVO.</a:t>
            </a:r>
            <a:endParaRPr kumimoji="0" lang="de-DE" altLang="de-DE" sz="1400" b="0" i="0" u="none" strike="noStrike" cap="none" normalizeH="0" baseline="0" dirty="0">
              <a:ln>
                <a:noFill/>
              </a:ln>
              <a:solidFill>
                <a:schemeClr val="tx1"/>
              </a:solidFill>
              <a:effectLst/>
              <a:latin typeface="Arial" panose="020B0604020202020204" pitchFamily="34" charset="0"/>
            </a:endParaRPr>
          </a:p>
          <a:p>
            <a:pPr eaLnBrk="0" hangingPunct="0"/>
            <a:endParaRPr kumimoji="0" lang="de-DE" altLang="de-DE" sz="1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de-DE" altLang="de-DE" sz="2000" b="1" i="0" u="none" strike="noStrike" cap="none" normalizeH="0" baseline="0" dirty="0">
                <a:ln>
                  <a:noFill/>
                </a:ln>
                <a:solidFill>
                  <a:schemeClr val="tx1"/>
                </a:solidFill>
                <a:effectLst/>
                <a:latin typeface="Arial" panose="020B0604020202020204" pitchFamily="34" charset="0"/>
              </a:rPr>
              <a:t> </a:t>
            </a:r>
            <a:r>
              <a:rPr lang="de-DE" altLang="de-DE" sz="2000" b="1" dirty="0">
                <a:latin typeface="Arial" panose="020B0604020202020204" pitchFamily="34" charset="0"/>
              </a:rPr>
              <a:t>Betriebsanweisungen</a:t>
            </a:r>
            <a:br>
              <a:rPr kumimoji="0" lang="de-DE" altLang="de-DE" sz="2000" b="0" i="0" u="none" strike="noStrike" cap="none" normalizeH="0" baseline="0" dirty="0">
                <a:ln>
                  <a:noFill/>
                </a:ln>
                <a:solidFill>
                  <a:schemeClr val="tx1"/>
                </a:solidFill>
                <a:effectLst/>
                <a:latin typeface="Arial" panose="020B0604020202020204" pitchFamily="34" charset="0"/>
              </a:rPr>
            </a:br>
            <a:endParaRPr kumimoji="0" lang="de-DE" altLang="de-DE" sz="140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6075892"/>
      </p:ext>
    </p:extLst>
  </p:cSld>
  <p:clrMapOvr>
    <a:masterClrMapping/>
  </p:clrMapOvr>
  <p:transition spd="med">
    <p:diamon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AutoShape 214"/>
          <p:cNvSpPr>
            <a:spLocks noChangeArrowheads="1"/>
          </p:cNvSpPr>
          <p:nvPr/>
        </p:nvSpPr>
        <p:spPr bwMode="auto">
          <a:xfrm>
            <a:off x="684826" y="4499356"/>
            <a:ext cx="6697610" cy="1962815"/>
          </a:xfrm>
          <a:prstGeom prst="roundRect">
            <a:avLst>
              <a:gd name="adj" fmla="val 16667"/>
            </a:avLst>
          </a:prstGeom>
          <a:solidFill>
            <a:srgbClr val="FFCC99"/>
          </a:solidFill>
          <a:ln w="9525">
            <a:solidFill>
              <a:schemeClr val="tx1"/>
            </a:solidFill>
            <a:round/>
            <a:headEnd/>
            <a:tailEnd/>
          </a:ln>
        </p:spPr>
        <p:txBody>
          <a:bodyPr wrap="none" anchor="ctr"/>
          <a:lstStyle/>
          <a:p>
            <a:endParaRPr lang="de-DE"/>
          </a:p>
        </p:txBody>
      </p:sp>
      <p:sp>
        <p:nvSpPr>
          <p:cNvPr id="7174" name="Rectangle 202"/>
          <p:cNvSpPr>
            <a:spLocks noChangeArrowheads="1"/>
          </p:cNvSpPr>
          <p:nvPr/>
        </p:nvSpPr>
        <p:spPr bwMode="auto">
          <a:xfrm>
            <a:off x="685585" y="4626429"/>
            <a:ext cx="4898786" cy="830997"/>
          </a:xfrm>
          <a:prstGeom prst="rect">
            <a:avLst/>
          </a:prstGeom>
          <a:noFill/>
          <a:ln w="9525">
            <a:noFill/>
            <a:miter lim="800000"/>
            <a:headEnd/>
            <a:tailEnd/>
          </a:ln>
        </p:spPr>
        <p:txBody>
          <a:bodyPr wrap="square" lIns="0" tIns="0" rIns="0" bIns="0">
            <a:spAutoFit/>
          </a:bodyPr>
          <a:lstStyle/>
          <a:p>
            <a:pPr eaLnBrk="0" hangingPunct="0"/>
            <a:r>
              <a:rPr lang="de-DE" sz="2700" b="1" dirty="0">
                <a:solidFill>
                  <a:srgbClr val="000000"/>
                </a:solidFill>
                <a:latin typeface="Garamond" pitchFamily="18" charset="0"/>
              </a:rPr>
              <a:t>Basis der Belehrungen </a:t>
            </a:r>
            <a:r>
              <a:rPr lang="de-DE" sz="2700" dirty="0">
                <a:solidFill>
                  <a:srgbClr val="000000"/>
                </a:solidFill>
                <a:latin typeface="Garamond" pitchFamily="18" charset="0"/>
              </a:rPr>
              <a:t>sind u.a.</a:t>
            </a:r>
          </a:p>
          <a:p>
            <a:pPr eaLnBrk="0" hangingPunct="0"/>
            <a:r>
              <a:rPr lang="de-DE" sz="2700" dirty="0">
                <a:solidFill>
                  <a:srgbClr val="000000"/>
                </a:solidFill>
                <a:latin typeface="Garamond" pitchFamily="18" charset="0"/>
              </a:rPr>
              <a:t>Labor-Richtlinie GUV - R 120</a:t>
            </a:r>
            <a:endParaRPr lang="de-DE" sz="2400" dirty="0">
              <a:latin typeface="Garamond" pitchFamily="18" charset="0"/>
            </a:endParaRPr>
          </a:p>
        </p:txBody>
      </p:sp>
      <p:sp>
        <p:nvSpPr>
          <p:cNvPr id="7175" name="Rectangle 203"/>
          <p:cNvSpPr>
            <a:spLocks noChangeArrowheads="1"/>
          </p:cNvSpPr>
          <p:nvPr/>
        </p:nvSpPr>
        <p:spPr bwMode="auto">
          <a:xfrm>
            <a:off x="684826" y="5612341"/>
            <a:ext cx="4281487" cy="411162"/>
          </a:xfrm>
          <a:prstGeom prst="rect">
            <a:avLst/>
          </a:prstGeom>
          <a:noFill/>
          <a:ln w="9525">
            <a:noFill/>
            <a:miter lim="800000"/>
            <a:headEnd/>
            <a:tailEnd/>
          </a:ln>
        </p:spPr>
        <p:txBody>
          <a:bodyPr wrap="none" lIns="0" tIns="0" rIns="0" bIns="0">
            <a:spAutoFit/>
          </a:bodyPr>
          <a:lstStyle/>
          <a:p>
            <a:pPr eaLnBrk="0" hangingPunct="0"/>
            <a:r>
              <a:rPr lang="de-DE" sz="2700" dirty="0">
                <a:solidFill>
                  <a:srgbClr val="000000"/>
                </a:solidFill>
                <a:latin typeface="Garamond" pitchFamily="18" charset="0"/>
              </a:rPr>
              <a:t>Sicheres Arbeiten GUV - I 8553</a:t>
            </a:r>
            <a:endParaRPr lang="de-DE" sz="2400" dirty="0">
              <a:latin typeface="Garamond" pitchFamily="18" charset="0"/>
            </a:endParaRPr>
          </a:p>
        </p:txBody>
      </p:sp>
      <p:pic>
        <p:nvPicPr>
          <p:cNvPr id="7176" name="Picture 210"/>
          <p:cNvPicPr>
            <a:picLocks noChangeAspect="1" noChangeArrowheads="1"/>
          </p:cNvPicPr>
          <p:nvPr/>
        </p:nvPicPr>
        <p:blipFill>
          <a:blip r:embed="rId2" cstate="print"/>
          <a:srcRect/>
          <a:stretch>
            <a:fillRect/>
          </a:stretch>
        </p:blipFill>
        <p:spPr bwMode="auto">
          <a:xfrm>
            <a:off x="5216805" y="4369527"/>
            <a:ext cx="1428750" cy="2068513"/>
          </a:xfrm>
          <a:prstGeom prst="rect">
            <a:avLst/>
          </a:prstGeom>
          <a:noFill/>
          <a:ln w="9525">
            <a:noFill/>
            <a:miter lim="800000"/>
            <a:headEnd/>
            <a:tailEnd/>
          </a:ln>
        </p:spPr>
      </p:pic>
      <p:sp>
        <p:nvSpPr>
          <p:cNvPr id="7178" name="Rectangle 218"/>
          <p:cNvSpPr>
            <a:spLocks noChangeArrowheads="1"/>
          </p:cNvSpPr>
          <p:nvPr/>
        </p:nvSpPr>
        <p:spPr bwMode="auto">
          <a:xfrm>
            <a:off x="598713" y="1389413"/>
            <a:ext cx="8109857" cy="3046988"/>
          </a:xfrm>
          <a:prstGeom prst="rect">
            <a:avLst/>
          </a:prstGeom>
          <a:noFill/>
          <a:ln w="9525">
            <a:noFill/>
            <a:miter lim="800000"/>
            <a:headEnd/>
            <a:tailEnd/>
          </a:ln>
        </p:spPr>
        <p:txBody>
          <a:bodyPr wrap="square">
            <a:spAutoFit/>
          </a:bodyPr>
          <a:lstStyle/>
          <a:p>
            <a:pPr algn="just"/>
            <a:r>
              <a:rPr lang="de-DE" sz="2400" dirty="0"/>
              <a:t>Eine durchgeführte Sicherheitsbelehrung</a:t>
            </a:r>
            <a:r>
              <a:rPr lang="de-DE" sz="2400" b="1" dirty="0">
                <a:solidFill>
                  <a:srgbClr val="FF0000"/>
                </a:solidFill>
              </a:rPr>
              <a:t> mit Dokumentation </a:t>
            </a:r>
            <a:r>
              <a:rPr lang="de-DE" sz="2400" dirty="0"/>
              <a:t>und Unterschrift der belehrten Person ist </a:t>
            </a:r>
            <a:r>
              <a:rPr lang="de-DE" sz="2400" b="1" dirty="0">
                <a:solidFill>
                  <a:srgbClr val="FF0000"/>
                </a:solidFill>
              </a:rPr>
              <a:t>absolute Voraussetzung</a:t>
            </a:r>
            <a:r>
              <a:rPr lang="de-DE" sz="2400" dirty="0"/>
              <a:t> </a:t>
            </a:r>
            <a:r>
              <a:rPr lang="de-DE" sz="2400" b="1" dirty="0">
                <a:solidFill>
                  <a:srgbClr val="FF0000"/>
                </a:solidFill>
              </a:rPr>
              <a:t>vor Beginn einer jeden</a:t>
            </a:r>
            <a:r>
              <a:rPr lang="de-DE" sz="2400" dirty="0"/>
              <a:t> Labortätigkeit!</a:t>
            </a:r>
          </a:p>
          <a:p>
            <a:pPr algn="just"/>
            <a:endParaRPr lang="de-DE" sz="2400" dirty="0"/>
          </a:p>
          <a:p>
            <a:pPr algn="just"/>
            <a:r>
              <a:rPr lang="de-DE" sz="2400" dirty="0"/>
              <a:t>Diese Sicherheitsbelehrung wird in den entsprechenden Fachgebieten von den dort beauftragten Personen durchgeführt!</a:t>
            </a:r>
          </a:p>
        </p:txBody>
      </p:sp>
      <p:sp>
        <p:nvSpPr>
          <p:cNvPr id="7179" name="Rectangle 219"/>
          <p:cNvSpPr>
            <a:spLocks noChangeArrowheads="1"/>
          </p:cNvSpPr>
          <p:nvPr/>
        </p:nvSpPr>
        <p:spPr bwMode="auto">
          <a:xfrm>
            <a:off x="1949809" y="-3174"/>
            <a:ext cx="6379535" cy="837671"/>
          </a:xfrm>
          <a:prstGeom prst="rect">
            <a:avLst/>
          </a:prstGeom>
          <a:solidFill>
            <a:srgbClr val="99CCFF"/>
          </a:solidFill>
          <a:ln w="9525">
            <a:noFill/>
            <a:miter lim="800000"/>
            <a:headEnd/>
            <a:tailEnd/>
          </a:ln>
        </p:spPr>
        <p:txBody>
          <a:bodyPr wrap="none" anchor="ctr"/>
          <a:lstStyle/>
          <a:p>
            <a:pPr algn="ctr"/>
            <a:r>
              <a:rPr lang="de-DE" sz="2400" b="1" dirty="0"/>
              <a:t>B-2. Sicherheitsbestimmungen</a:t>
            </a:r>
          </a:p>
        </p:txBody>
      </p:sp>
      <p:sp>
        <p:nvSpPr>
          <p:cNvPr id="9" name="Foliennummernplatzhalter 1">
            <a:extLst>
              <a:ext uri="{FF2B5EF4-FFF2-40B4-BE49-F238E27FC236}">
                <a16:creationId xmlns:a16="http://schemas.microsoft.com/office/drawing/2014/main" id="{D7673C09-E3C2-49FB-81B9-9F359952AF77}"/>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20</a:t>
            </a:fld>
            <a:endParaRPr lang="de-DE"/>
          </a:p>
        </p:txBody>
      </p:sp>
    </p:spTree>
  </p:cSld>
  <p:clrMapOvr>
    <a:masterClrMapping/>
  </p:clrMapOvr>
  <p:transition spd="med">
    <p:diamon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861456" y="14970"/>
            <a:ext cx="6337005" cy="772886"/>
          </a:xfrm>
          <a:prstGeom prst="rect">
            <a:avLst/>
          </a:prstGeom>
          <a:solidFill>
            <a:srgbClr val="99CCFF"/>
          </a:solidFill>
          <a:ln w="9525">
            <a:noFill/>
            <a:miter lim="800000"/>
            <a:headEnd/>
            <a:tailEnd/>
          </a:ln>
        </p:spPr>
        <p:txBody>
          <a:bodyPr wrap="none" anchor="ctr"/>
          <a:lstStyle/>
          <a:p>
            <a:pPr algn="ctr"/>
            <a:r>
              <a:rPr lang="de-DE" sz="2400" b="1" dirty="0"/>
              <a:t>B-3. Sicherheitsbestimmungen</a:t>
            </a:r>
          </a:p>
        </p:txBody>
      </p:sp>
      <p:sp>
        <p:nvSpPr>
          <p:cNvPr id="8198" name="Rectangle 6"/>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endParaRPr lang="de-DE" sz="4400">
              <a:solidFill>
                <a:schemeClr val="tx2"/>
              </a:solidFill>
            </a:endParaRPr>
          </a:p>
        </p:txBody>
      </p:sp>
      <p:sp>
        <p:nvSpPr>
          <p:cNvPr id="8199" name="Rectangle 9"/>
          <p:cNvSpPr>
            <a:spLocks noChangeArrowheads="1"/>
          </p:cNvSpPr>
          <p:nvPr/>
        </p:nvSpPr>
        <p:spPr bwMode="auto">
          <a:xfrm>
            <a:off x="685800" y="457200"/>
            <a:ext cx="7772400" cy="685800"/>
          </a:xfrm>
          <a:prstGeom prst="rect">
            <a:avLst/>
          </a:prstGeom>
          <a:noFill/>
          <a:ln w="9525">
            <a:noFill/>
            <a:miter lim="800000"/>
            <a:headEnd/>
            <a:tailEnd/>
          </a:ln>
        </p:spPr>
        <p:txBody>
          <a:bodyPr anchor="b"/>
          <a:lstStyle/>
          <a:p>
            <a:pPr algn="ctr"/>
            <a:endParaRPr lang="de-DE" sz="4400">
              <a:solidFill>
                <a:schemeClr val="tx2"/>
              </a:solidFill>
            </a:endParaRPr>
          </a:p>
        </p:txBody>
      </p:sp>
      <p:sp>
        <p:nvSpPr>
          <p:cNvPr id="8200" name="Rectangle 10"/>
          <p:cNvSpPr>
            <a:spLocks noChangeArrowheads="1"/>
          </p:cNvSpPr>
          <p:nvPr/>
        </p:nvSpPr>
        <p:spPr bwMode="auto">
          <a:xfrm>
            <a:off x="435381" y="1703875"/>
            <a:ext cx="8209439" cy="4157663"/>
          </a:xfrm>
          <a:prstGeom prst="rect">
            <a:avLst/>
          </a:prstGeom>
          <a:noFill/>
          <a:ln w="9525">
            <a:noFill/>
            <a:miter lim="800000"/>
            <a:headEnd/>
            <a:tailEnd/>
          </a:ln>
        </p:spPr>
        <p:txBody>
          <a:bodyPr/>
          <a:lstStyle/>
          <a:p>
            <a:pPr marL="574675" indent="-574675">
              <a:spcBef>
                <a:spcPct val="20000"/>
              </a:spcBef>
              <a:spcAft>
                <a:spcPct val="20000"/>
              </a:spcAft>
            </a:pPr>
            <a:r>
              <a:rPr lang="de-DE" sz="2400" b="1" u="sng" dirty="0"/>
              <a:t>Im Labor</a:t>
            </a:r>
          </a:p>
          <a:p>
            <a:pPr marL="342900" indent="-342900" algn="just">
              <a:spcBef>
                <a:spcPts val="0"/>
              </a:spcBef>
              <a:spcAft>
                <a:spcPts val="0"/>
              </a:spcAft>
              <a:buFont typeface="Arial" panose="020B0604020202020204" pitchFamily="34" charset="0"/>
              <a:buChar char="•"/>
            </a:pPr>
            <a:r>
              <a:rPr lang="de-DE" sz="2400" dirty="0"/>
              <a:t>generell herrschen Schutzbrillen – und </a:t>
            </a:r>
          </a:p>
          <a:p>
            <a:pPr marL="574675" indent="-574675" algn="just">
              <a:spcBef>
                <a:spcPts val="0"/>
              </a:spcBef>
              <a:spcAft>
                <a:spcPts val="0"/>
              </a:spcAft>
            </a:pPr>
            <a:r>
              <a:rPr lang="de-DE" sz="2400" dirty="0"/>
              <a:t>    Labormanteltragepflicht (aus Baumwolle) sowie </a:t>
            </a:r>
          </a:p>
          <a:p>
            <a:pPr marL="574675" indent="-574675" algn="just">
              <a:spcBef>
                <a:spcPts val="0"/>
              </a:spcBef>
              <a:spcAft>
                <a:spcPts val="0"/>
              </a:spcAft>
            </a:pPr>
            <a:r>
              <a:rPr lang="de-DE" sz="2400" dirty="0"/>
              <a:t>    das Tragen geschlossener Schuhe vor (PSA)</a:t>
            </a:r>
          </a:p>
          <a:p>
            <a:pPr marL="342900" indent="-342900">
              <a:spcBef>
                <a:spcPct val="20000"/>
              </a:spcBef>
              <a:spcAft>
                <a:spcPct val="20000"/>
              </a:spcAft>
              <a:buFont typeface="Arial" panose="020B0604020202020204" pitchFamily="34" charset="0"/>
              <a:buChar char="•"/>
            </a:pPr>
            <a:r>
              <a:rPr lang="de-DE" sz="2400" dirty="0"/>
              <a:t>Essen, Trinken, Rauchen ist generell nicht erlaubt</a:t>
            </a:r>
          </a:p>
          <a:p>
            <a:pPr marL="342900" indent="-342900">
              <a:spcBef>
                <a:spcPct val="20000"/>
              </a:spcBef>
              <a:spcAft>
                <a:spcPct val="20000"/>
              </a:spcAft>
              <a:buFont typeface="Arial" panose="020B0604020202020204" pitchFamily="34" charset="0"/>
              <a:buChar char="•"/>
            </a:pPr>
            <a:r>
              <a:rPr lang="de-DE" sz="2400" dirty="0"/>
              <a:t>Alleinarbeit ist verboten (u.a am Wochenende)</a:t>
            </a:r>
          </a:p>
          <a:p>
            <a:pPr marL="342900" indent="-342900">
              <a:spcBef>
                <a:spcPct val="20000"/>
              </a:spcBef>
              <a:spcAft>
                <a:spcPct val="20000"/>
              </a:spcAft>
              <a:buFont typeface="Arial" panose="020B0604020202020204" pitchFamily="34" charset="0"/>
              <a:buChar char="•"/>
            </a:pPr>
            <a:r>
              <a:rPr lang="de-DE" sz="2400" b="1" dirty="0">
                <a:solidFill>
                  <a:srgbClr val="FF0000"/>
                </a:solidFill>
              </a:rPr>
              <a:t>vor</a:t>
            </a:r>
            <a:r>
              <a:rPr lang="de-DE" sz="2400" b="1" dirty="0"/>
              <a:t> </a:t>
            </a:r>
            <a:r>
              <a:rPr lang="de-DE" sz="2400" dirty="0"/>
              <a:t>Arbeitsbeginn im Labor herrscht eine allgemeine und gegebenenfalls eine spezielle Belehrungspflicht!</a:t>
            </a:r>
          </a:p>
        </p:txBody>
      </p:sp>
      <p:sp>
        <p:nvSpPr>
          <p:cNvPr id="7" name="Foliennummernplatzhalter 1">
            <a:extLst>
              <a:ext uri="{FF2B5EF4-FFF2-40B4-BE49-F238E27FC236}">
                <a16:creationId xmlns:a16="http://schemas.microsoft.com/office/drawing/2014/main" id="{5EB1EEDD-8B97-4FA1-9786-210F6C074950}"/>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21</a:t>
            </a:fld>
            <a:endParaRPr lang="de-DE"/>
          </a:p>
        </p:txBody>
      </p:sp>
    </p:spTree>
  </p:cSld>
  <p:clrMapOvr>
    <a:masterClrMapping/>
  </p:clrMapOvr>
  <p:transition spd="med">
    <p:diamon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046513" y="2"/>
            <a:ext cx="5050973" cy="685798"/>
          </a:xfrm>
          <a:prstGeom prst="rect">
            <a:avLst/>
          </a:prstGeom>
          <a:solidFill>
            <a:srgbClr val="99CCFF"/>
          </a:solidFill>
          <a:ln w="9525">
            <a:noFill/>
            <a:miter lim="800000"/>
            <a:headEnd/>
            <a:tailEnd/>
          </a:ln>
        </p:spPr>
        <p:txBody>
          <a:bodyPr wrap="none" anchor="ctr"/>
          <a:lstStyle/>
          <a:p>
            <a:pPr algn="ctr"/>
            <a:endParaRPr lang="de-DE" sz="3600">
              <a:solidFill>
                <a:schemeClr val="tx2"/>
              </a:solidFill>
            </a:endParaRPr>
          </a:p>
        </p:txBody>
      </p:sp>
      <p:sp>
        <p:nvSpPr>
          <p:cNvPr id="11270" name="Rectangle 6"/>
          <p:cNvSpPr>
            <a:spLocks noChangeArrowheads="1"/>
          </p:cNvSpPr>
          <p:nvPr/>
        </p:nvSpPr>
        <p:spPr bwMode="auto">
          <a:xfrm>
            <a:off x="685800" y="457200"/>
            <a:ext cx="7772400" cy="1143000"/>
          </a:xfrm>
          <a:prstGeom prst="rect">
            <a:avLst/>
          </a:prstGeom>
          <a:noFill/>
          <a:ln w="9525">
            <a:noFill/>
            <a:miter lim="800000"/>
            <a:headEnd/>
            <a:tailEnd/>
          </a:ln>
        </p:spPr>
        <p:txBody>
          <a:bodyPr anchor="b"/>
          <a:lstStyle/>
          <a:p>
            <a:pPr algn="ctr"/>
            <a:endParaRPr lang="de-DE" sz="4400">
              <a:solidFill>
                <a:schemeClr val="tx2"/>
              </a:solidFill>
            </a:endParaRPr>
          </a:p>
        </p:txBody>
      </p:sp>
      <p:sp>
        <p:nvSpPr>
          <p:cNvPr id="11271" name="Rectangle 7"/>
          <p:cNvSpPr>
            <a:spLocks noChangeArrowheads="1"/>
          </p:cNvSpPr>
          <p:nvPr/>
        </p:nvSpPr>
        <p:spPr bwMode="auto">
          <a:xfrm>
            <a:off x="206829" y="-54427"/>
            <a:ext cx="7332663" cy="566057"/>
          </a:xfrm>
          <a:prstGeom prst="rect">
            <a:avLst/>
          </a:prstGeom>
          <a:noFill/>
          <a:ln w="9525">
            <a:noFill/>
            <a:miter lim="800000"/>
            <a:headEnd/>
            <a:tailEnd/>
          </a:ln>
        </p:spPr>
        <p:txBody>
          <a:bodyPr anchor="b"/>
          <a:lstStyle/>
          <a:p>
            <a:pPr algn="ctr"/>
            <a:r>
              <a:rPr lang="de-DE" sz="2400" b="1" dirty="0"/>
              <a:t>              C-1.  Unfall-Verhütung</a:t>
            </a:r>
          </a:p>
        </p:txBody>
      </p:sp>
      <p:sp>
        <p:nvSpPr>
          <p:cNvPr id="11272" name="Rectangle 8"/>
          <p:cNvSpPr>
            <a:spLocks noChangeArrowheads="1"/>
          </p:cNvSpPr>
          <p:nvPr/>
        </p:nvSpPr>
        <p:spPr bwMode="auto">
          <a:xfrm>
            <a:off x="331774" y="1370495"/>
            <a:ext cx="7410937" cy="4592896"/>
          </a:xfrm>
          <a:prstGeom prst="rect">
            <a:avLst/>
          </a:prstGeom>
          <a:noFill/>
          <a:ln w="9525">
            <a:noFill/>
            <a:miter lim="800000"/>
            <a:headEnd/>
            <a:tailEnd/>
          </a:ln>
        </p:spPr>
        <p:txBody>
          <a:bodyPr/>
          <a:lstStyle/>
          <a:p>
            <a:pPr marL="342900" indent="-342900">
              <a:spcBef>
                <a:spcPct val="20000"/>
              </a:spcBef>
              <a:spcAft>
                <a:spcPct val="20000"/>
              </a:spcAft>
              <a:buFont typeface="Arial" panose="020B0604020202020204" pitchFamily="34" charset="0"/>
              <a:buChar char="•"/>
            </a:pPr>
            <a:r>
              <a:rPr lang="de-DE" sz="2200" b="1" dirty="0" err="1"/>
              <a:t>u.a</a:t>
            </a:r>
            <a:r>
              <a:rPr lang="de-DE" sz="2200" b="1" dirty="0"/>
              <a:t> </a:t>
            </a:r>
            <a:r>
              <a:rPr lang="de-DE" sz="2200" dirty="0"/>
              <a:t>Messvorgänge an Maschinen bzw. chemische Reaktionen, Trocknungen(Trockenschrank) sind immer unter Aufsicht/Kontrolle zu halten</a:t>
            </a:r>
          </a:p>
          <a:p>
            <a:pPr marL="342900" indent="-342900">
              <a:spcBef>
                <a:spcPct val="20000"/>
              </a:spcBef>
              <a:spcAft>
                <a:spcPct val="20000"/>
              </a:spcAft>
              <a:buFont typeface="Arial" panose="020B0604020202020204" pitchFamily="34" charset="0"/>
              <a:buChar char="•"/>
            </a:pPr>
            <a:r>
              <a:rPr lang="de-DE" sz="2200" dirty="0"/>
              <a:t>Chemikaliengefäße mit angesetzten Lösungen sind immer korrekt zu kennzeichnen</a:t>
            </a:r>
          </a:p>
          <a:p>
            <a:pPr marL="342900" indent="-342900">
              <a:spcBef>
                <a:spcPct val="20000"/>
              </a:spcBef>
              <a:spcAft>
                <a:spcPct val="20000"/>
              </a:spcAft>
              <a:buFont typeface="Arial" panose="020B0604020202020204" pitchFamily="34" charset="0"/>
              <a:buChar char="•"/>
            </a:pPr>
            <a:r>
              <a:rPr lang="de-DE" sz="2200" dirty="0"/>
              <a:t>Sauberkeit einhalten – Schäden rechtzeitig melden</a:t>
            </a:r>
          </a:p>
          <a:p>
            <a:pPr marL="342900" indent="-342900">
              <a:spcBef>
                <a:spcPct val="20000"/>
              </a:spcBef>
              <a:spcAft>
                <a:spcPct val="20000"/>
              </a:spcAft>
              <a:buFont typeface="Arial" panose="020B0604020202020204" pitchFamily="34" charset="0"/>
              <a:buChar char="•"/>
            </a:pPr>
            <a:r>
              <a:rPr lang="de-DE" sz="2200" dirty="0"/>
              <a:t>Verschüttetes mit Absorbermatten sicher aufnehmen/ entfernen</a:t>
            </a:r>
          </a:p>
          <a:p>
            <a:pPr marL="342900" indent="-342900">
              <a:spcBef>
                <a:spcPct val="20000"/>
              </a:spcBef>
              <a:spcAft>
                <a:spcPct val="20000"/>
              </a:spcAft>
              <a:buFont typeface="Arial" panose="020B0604020202020204" pitchFamily="34" charset="0"/>
              <a:buChar char="•"/>
            </a:pPr>
            <a:r>
              <a:rPr lang="de-DE" sz="2200" dirty="0"/>
              <a:t>Transport: Eimer, Wagen mit Seitenwand</a:t>
            </a:r>
          </a:p>
          <a:p>
            <a:pPr marL="342900" indent="-342900">
              <a:spcBef>
                <a:spcPct val="20000"/>
              </a:spcBef>
              <a:spcAft>
                <a:spcPct val="20000"/>
              </a:spcAft>
              <a:buFont typeface="Arial" panose="020B0604020202020204" pitchFamily="34" charset="0"/>
              <a:buChar char="•"/>
            </a:pPr>
            <a:r>
              <a:rPr lang="de-DE" sz="2200" dirty="0"/>
              <a:t>Stahlflaschen sichern/anketten bzw. in Sicherheitsschränken vorhalten</a:t>
            </a:r>
          </a:p>
          <a:p>
            <a:pPr marL="342900" indent="-342900">
              <a:spcBef>
                <a:spcPct val="20000"/>
              </a:spcBef>
              <a:buFont typeface="Arial" panose="020B0604020202020204" pitchFamily="34" charset="0"/>
              <a:buChar char="•"/>
            </a:pPr>
            <a:r>
              <a:rPr lang="de-DE" sz="2200" dirty="0"/>
              <a:t>korrekte Abfallentsorgung in Abfallbehälter durchführen (sparsamer Umgang mit Ressourcen beachten)</a:t>
            </a:r>
          </a:p>
          <a:p>
            <a:pPr marL="342900" indent="-342900">
              <a:spcBef>
                <a:spcPct val="20000"/>
              </a:spcBef>
              <a:spcAft>
                <a:spcPct val="20000"/>
              </a:spcAft>
            </a:pPr>
            <a:endParaRPr lang="de-DE" sz="2400" dirty="0"/>
          </a:p>
        </p:txBody>
      </p:sp>
      <p:sp>
        <p:nvSpPr>
          <p:cNvPr id="7" name="Foliennummernplatzhalter 1">
            <a:extLst>
              <a:ext uri="{FF2B5EF4-FFF2-40B4-BE49-F238E27FC236}">
                <a16:creationId xmlns:a16="http://schemas.microsoft.com/office/drawing/2014/main" id="{2A5A26E4-FC4B-4DE3-AACA-5791EC8CE796}"/>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22</a:t>
            </a:fld>
            <a:endParaRPr lang="de-DE"/>
          </a:p>
        </p:txBody>
      </p:sp>
    </p:spTree>
  </p:cSld>
  <p:clrMapOvr>
    <a:masterClrMapping/>
  </p:clrMapOvr>
  <p:transition spd="med">
    <p:diamon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529389" y="1034143"/>
            <a:ext cx="8037095" cy="5432131"/>
          </a:xfrm>
          <a:prstGeom prst="rect">
            <a:avLst/>
          </a:prstGeom>
          <a:noFill/>
          <a:ln w="9525">
            <a:noFill/>
            <a:miter lim="800000"/>
            <a:headEnd/>
            <a:tailEnd/>
          </a:ln>
        </p:spPr>
      </p:pic>
      <p:sp>
        <p:nvSpPr>
          <p:cNvPr id="4" name="Rectangle 2"/>
          <p:cNvSpPr>
            <a:spLocks noChangeArrowheads="1"/>
          </p:cNvSpPr>
          <p:nvPr/>
        </p:nvSpPr>
        <p:spPr bwMode="auto">
          <a:xfrm>
            <a:off x="1937657" y="10886"/>
            <a:ext cx="5168690" cy="598715"/>
          </a:xfrm>
          <a:prstGeom prst="rect">
            <a:avLst/>
          </a:prstGeom>
          <a:solidFill>
            <a:srgbClr val="99CCFF"/>
          </a:solidFill>
          <a:ln w="9525">
            <a:noFill/>
            <a:miter lim="800000"/>
            <a:headEnd/>
            <a:tailEnd/>
          </a:ln>
        </p:spPr>
        <p:txBody>
          <a:bodyPr wrap="none" anchor="ctr"/>
          <a:lstStyle/>
          <a:p>
            <a:pPr algn="ctr"/>
            <a:r>
              <a:rPr lang="de-DE" sz="2400" b="1" dirty="0"/>
              <a:t>C-2. Unfallverhütung</a:t>
            </a:r>
          </a:p>
        </p:txBody>
      </p:sp>
      <p:sp>
        <p:nvSpPr>
          <p:cNvPr id="3" name="Rechteck 2">
            <a:extLst>
              <a:ext uri="{FF2B5EF4-FFF2-40B4-BE49-F238E27FC236}">
                <a16:creationId xmlns:a16="http://schemas.microsoft.com/office/drawing/2014/main" id="{C78330FC-08BA-4458-B9A1-6E9AB32E6482}"/>
              </a:ext>
            </a:extLst>
          </p:cNvPr>
          <p:cNvSpPr/>
          <p:nvPr/>
        </p:nvSpPr>
        <p:spPr>
          <a:xfrm>
            <a:off x="972342" y="2199947"/>
            <a:ext cx="744027" cy="348344"/>
          </a:xfrm>
          <a:prstGeom prst="rect">
            <a:avLst/>
          </a:prstGeom>
          <a:solidFill>
            <a:srgbClr val="FFFF00">
              <a:alpha val="2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id="{4F0F70D7-4304-4829-AD51-08B96E3820A2}"/>
              </a:ext>
            </a:extLst>
          </p:cNvPr>
          <p:cNvPicPr>
            <a:picLocks noChangeAspect="1"/>
          </p:cNvPicPr>
          <p:nvPr/>
        </p:nvPicPr>
        <p:blipFill>
          <a:blip r:embed="rId3"/>
          <a:stretch>
            <a:fillRect/>
          </a:stretch>
        </p:blipFill>
        <p:spPr>
          <a:xfrm>
            <a:off x="924074" y="4062439"/>
            <a:ext cx="882955" cy="348344"/>
          </a:xfrm>
          <a:prstGeom prst="rect">
            <a:avLst/>
          </a:prstGeom>
        </p:spPr>
      </p:pic>
      <p:pic>
        <p:nvPicPr>
          <p:cNvPr id="7" name="Grafik 6">
            <a:extLst>
              <a:ext uri="{FF2B5EF4-FFF2-40B4-BE49-F238E27FC236}">
                <a16:creationId xmlns:a16="http://schemas.microsoft.com/office/drawing/2014/main" id="{1520960F-F57D-40AF-83E7-A5258B281C56}"/>
              </a:ext>
            </a:extLst>
          </p:cNvPr>
          <p:cNvPicPr>
            <a:picLocks noChangeAspect="1"/>
          </p:cNvPicPr>
          <p:nvPr/>
        </p:nvPicPr>
        <p:blipFill>
          <a:blip r:embed="rId3"/>
          <a:stretch>
            <a:fillRect/>
          </a:stretch>
        </p:blipFill>
        <p:spPr>
          <a:xfrm>
            <a:off x="962665" y="3069771"/>
            <a:ext cx="974992" cy="207818"/>
          </a:xfrm>
          <a:prstGeom prst="rect">
            <a:avLst/>
          </a:prstGeom>
        </p:spPr>
      </p:pic>
      <p:pic>
        <p:nvPicPr>
          <p:cNvPr id="8" name="Grafik 7">
            <a:extLst>
              <a:ext uri="{FF2B5EF4-FFF2-40B4-BE49-F238E27FC236}">
                <a16:creationId xmlns:a16="http://schemas.microsoft.com/office/drawing/2014/main" id="{8955ED74-9D72-4E74-8593-2AD11CADF4D2}"/>
              </a:ext>
            </a:extLst>
          </p:cNvPr>
          <p:cNvPicPr>
            <a:picLocks noChangeAspect="1"/>
          </p:cNvPicPr>
          <p:nvPr/>
        </p:nvPicPr>
        <p:blipFill>
          <a:blip r:embed="rId4"/>
          <a:stretch>
            <a:fillRect/>
          </a:stretch>
        </p:blipFill>
        <p:spPr>
          <a:xfrm>
            <a:off x="961682" y="4664649"/>
            <a:ext cx="975445" cy="207282"/>
          </a:xfrm>
          <a:prstGeom prst="rect">
            <a:avLst/>
          </a:prstGeom>
        </p:spPr>
      </p:pic>
      <p:sp>
        <p:nvSpPr>
          <p:cNvPr id="9" name="Foliennummernplatzhalter 1">
            <a:extLst>
              <a:ext uri="{FF2B5EF4-FFF2-40B4-BE49-F238E27FC236}">
                <a16:creationId xmlns:a16="http://schemas.microsoft.com/office/drawing/2014/main" id="{E3AD3BB2-84D3-4750-BA46-76AA8AE96200}"/>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23</a:t>
            </a:fld>
            <a:endParaRPr lang="de-DE"/>
          </a:p>
        </p:txBody>
      </p:sp>
    </p:spTree>
  </p:cSld>
  <p:clrMapOvr>
    <a:masterClrMapping/>
  </p:clrMapOvr>
  <p:transition spd="med">
    <p:diamon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e 5">
            <a:extLst>
              <a:ext uri="{FF2B5EF4-FFF2-40B4-BE49-F238E27FC236}">
                <a16:creationId xmlns:a16="http://schemas.microsoft.com/office/drawing/2014/main" id="{7D35791F-DFC0-1898-A6E3-40C3DDBEF5E0}"/>
              </a:ext>
            </a:extLst>
          </p:cNvPr>
          <p:cNvGraphicFramePr>
            <a:graphicFrameLocks noGrp="1"/>
          </p:cNvGraphicFramePr>
          <p:nvPr>
            <p:extLst>
              <p:ext uri="{D42A27DB-BD31-4B8C-83A1-F6EECF244321}">
                <p14:modId xmlns:p14="http://schemas.microsoft.com/office/powerpoint/2010/main" val="301782714"/>
              </p:ext>
            </p:extLst>
          </p:nvPr>
        </p:nvGraphicFramePr>
        <p:xfrm>
          <a:off x="2068285" y="20413"/>
          <a:ext cx="6672943" cy="968146"/>
        </p:xfrm>
        <a:graphic>
          <a:graphicData uri="http://schemas.openxmlformats.org/drawingml/2006/table">
            <a:tbl>
              <a:tblPr firstRow="1" bandRow="1">
                <a:tableStyleId>{5C22544A-7EE6-4342-B048-85BDC9FD1C3A}</a:tableStyleId>
              </a:tblPr>
              <a:tblGrid>
                <a:gridCol w="6672943">
                  <a:extLst>
                    <a:ext uri="{9D8B030D-6E8A-4147-A177-3AD203B41FA5}">
                      <a16:colId xmlns:a16="http://schemas.microsoft.com/office/drawing/2014/main" val="3820980980"/>
                    </a:ext>
                  </a:extLst>
                </a:gridCol>
              </a:tblGrid>
              <a:tr h="968146">
                <a:tc>
                  <a:txBody>
                    <a:bodyPr/>
                    <a:lstStyle/>
                    <a:p>
                      <a:pPr algn="ctr"/>
                      <a:r>
                        <a:rPr lang="de-DE" sz="2400" b="1" dirty="0">
                          <a:solidFill>
                            <a:schemeClr val="tx1"/>
                          </a:solidFill>
                          <a:latin typeface="Arial" panose="020B0604020202020204" pitchFamily="34" charset="0"/>
                          <a:cs typeface="Arial" panose="020B0604020202020204" pitchFamily="34" charset="0"/>
                        </a:rPr>
                        <a:t>D-1: Umgang und Substitution von KMR-Stoffen</a:t>
                      </a:r>
                      <a:endParaRPr lang="de-DE" sz="1300" b="1" dirty="0">
                        <a:solidFill>
                          <a:schemeClr val="tx1"/>
                        </a:solidFill>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pic>
        <p:nvPicPr>
          <p:cNvPr id="4" name="Grafik 3">
            <a:extLst>
              <a:ext uri="{FF2B5EF4-FFF2-40B4-BE49-F238E27FC236}">
                <a16:creationId xmlns:a16="http://schemas.microsoft.com/office/drawing/2014/main" id="{1880E517-34D4-44CF-A397-E7BD9C1DF1D6}"/>
              </a:ext>
            </a:extLst>
          </p:cNvPr>
          <p:cNvPicPr>
            <a:picLocks noChangeAspect="1"/>
          </p:cNvPicPr>
          <p:nvPr/>
        </p:nvPicPr>
        <p:blipFill>
          <a:blip r:embed="rId3"/>
          <a:stretch>
            <a:fillRect/>
          </a:stretch>
        </p:blipFill>
        <p:spPr>
          <a:xfrm>
            <a:off x="3851999" y="1103673"/>
            <a:ext cx="1440000" cy="1440000"/>
          </a:xfrm>
          <a:prstGeom prst="rect">
            <a:avLst/>
          </a:prstGeom>
        </p:spPr>
      </p:pic>
      <p:pic>
        <p:nvPicPr>
          <p:cNvPr id="8" name="Grafik 7">
            <a:extLst>
              <a:ext uri="{FF2B5EF4-FFF2-40B4-BE49-F238E27FC236}">
                <a16:creationId xmlns:a16="http://schemas.microsoft.com/office/drawing/2014/main" id="{9BCA2ED3-93CD-44F2-8773-AD174E8A09E6}"/>
              </a:ext>
            </a:extLst>
          </p:cNvPr>
          <p:cNvPicPr>
            <a:picLocks noChangeAspect="1"/>
          </p:cNvPicPr>
          <p:nvPr/>
        </p:nvPicPr>
        <p:blipFill>
          <a:blip r:embed="rId4"/>
          <a:stretch>
            <a:fillRect/>
          </a:stretch>
        </p:blipFill>
        <p:spPr>
          <a:xfrm>
            <a:off x="1563846" y="1077353"/>
            <a:ext cx="1440000" cy="1440000"/>
          </a:xfrm>
          <a:prstGeom prst="rect">
            <a:avLst/>
          </a:prstGeom>
        </p:spPr>
      </p:pic>
      <p:pic>
        <p:nvPicPr>
          <p:cNvPr id="10" name="Grafik 9">
            <a:extLst>
              <a:ext uri="{FF2B5EF4-FFF2-40B4-BE49-F238E27FC236}">
                <a16:creationId xmlns:a16="http://schemas.microsoft.com/office/drawing/2014/main" id="{04A20824-F1E1-4405-BE63-9BFFBE938833}"/>
              </a:ext>
            </a:extLst>
          </p:cNvPr>
          <p:cNvPicPr>
            <a:picLocks noChangeAspect="1"/>
          </p:cNvPicPr>
          <p:nvPr/>
        </p:nvPicPr>
        <p:blipFill>
          <a:blip r:embed="rId5"/>
          <a:stretch>
            <a:fillRect/>
          </a:stretch>
        </p:blipFill>
        <p:spPr>
          <a:xfrm>
            <a:off x="6140152" y="1103673"/>
            <a:ext cx="1440000" cy="1440000"/>
          </a:xfrm>
          <a:prstGeom prst="rect">
            <a:avLst/>
          </a:prstGeom>
        </p:spPr>
      </p:pic>
      <p:sp>
        <p:nvSpPr>
          <p:cNvPr id="3" name="Rechteck 2">
            <a:extLst>
              <a:ext uri="{FF2B5EF4-FFF2-40B4-BE49-F238E27FC236}">
                <a16:creationId xmlns:a16="http://schemas.microsoft.com/office/drawing/2014/main" id="{E7D5A74F-7870-47A1-ADD4-BD26AF1C3A1B}"/>
              </a:ext>
            </a:extLst>
          </p:cNvPr>
          <p:cNvSpPr/>
          <p:nvPr/>
        </p:nvSpPr>
        <p:spPr>
          <a:xfrm>
            <a:off x="293915" y="2543673"/>
            <a:ext cx="8668376" cy="1887376"/>
          </a:xfrm>
          <a:prstGeom prst="rect">
            <a:avLst/>
          </a:prstGeom>
        </p:spPr>
        <p:txBody>
          <a:bodyPr wrap="square">
            <a:spAutoFit/>
          </a:bodyPr>
          <a:lstStyle/>
          <a:p>
            <a:pPr>
              <a:lnSpc>
                <a:spcPct val="150000"/>
              </a:lnSpc>
            </a:pPr>
            <a:r>
              <a:rPr lang="de-DE" sz="16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Was sind </a:t>
            </a:r>
            <a:r>
              <a:rPr lang="de-DE" sz="1600" b="1" dirty="0">
                <a:latin typeface="Arial" panose="020B0604020202020204" pitchFamily="34" charset="0"/>
                <a:cs typeface="Arial" panose="020B0604020202020204" pitchFamily="34" charset="0"/>
              </a:rPr>
              <a:t>KMR-Stoffe und warum müssen diese gefährlichen Stoffe</a:t>
            </a:r>
            <a:r>
              <a:rPr lang="de-DE" sz="16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substituiert werden?</a:t>
            </a:r>
          </a:p>
          <a:p>
            <a:pPr marL="285750" indent="-285750">
              <a:lnSpc>
                <a:spcPct val="150000"/>
              </a:lnSpc>
              <a:buFont typeface="Arial" panose="020B0604020202020204" pitchFamily="34" charset="0"/>
              <a:buChar char="•"/>
            </a:pP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KMR-Stoffe</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sind krebserzeugend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(K)</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erbgutverändernd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(M)</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fortpflanzungsgefährdend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(R)</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a:t>
            </a:r>
          </a:p>
          <a:p>
            <a:pPr marL="285750" indent="-285750">
              <a:lnSpc>
                <a:spcPct val="150000"/>
              </a:lnSpc>
              <a:buFont typeface="Arial" panose="020B0604020202020204" pitchFamily="34" charset="0"/>
              <a:buChar char="•"/>
            </a:pPr>
            <a:r>
              <a:rPr lang="de-DE" sz="1500" spc="30" dirty="0">
                <a:solidFill>
                  <a:srgbClr val="FF0000"/>
                </a:solidFill>
                <a:latin typeface="Arial" panose="020B0604020202020204" pitchFamily="34" charset="0"/>
                <a:ea typeface="Times New Roman" panose="02020603050405020304" pitchFamily="18" charset="0"/>
                <a:cs typeface="Arial" panose="020B0604020202020204" pitchFamily="34" charset="0"/>
              </a:rPr>
              <a:t>Sie stellen ein besonders hohes Risiko für die Gesundheit dar.</a:t>
            </a:r>
          </a:p>
          <a:p>
            <a:pPr>
              <a:lnSpc>
                <a:spcPct val="150000"/>
              </a:lnSpc>
            </a:pPr>
            <a:endParaRPr lang="de-DE"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7" name="Rechteck 6">
            <a:extLst>
              <a:ext uri="{FF2B5EF4-FFF2-40B4-BE49-F238E27FC236}">
                <a16:creationId xmlns:a16="http://schemas.microsoft.com/office/drawing/2014/main" id="{E9886959-887A-4D5F-958D-8632BBD7E5F0}"/>
              </a:ext>
            </a:extLst>
          </p:cNvPr>
          <p:cNvSpPr/>
          <p:nvPr/>
        </p:nvSpPr>
        <p:spPr>
          <a:xfrm>
            <a:off x="283457" y="4102926"/>
            <a:ext cx="8546123" cy="2127057"/>
          </a:xfrm>
          <a:prstGeom prst="rect">
            <a:avLst/>
          </a:prstGeom>
        </p:spPr>
        <p:txBody>
          <a:bodyPr wrap="square">
            <a:spAutoFit/>
          </a:bodyPr>
          <a:lstStyle/>
          <a:p>
            <a:pPr>
              <a:lnSpc>
                <a:spcPct val="150000"/>
              </a:lnSpc>
            </a:pP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Grundpflichten der Arbeitgeber (§ 7 GefStoffV) - Substitution</a:t>
            </a:r>
          </a:p>
          <a:p>
            <a:pPr marL="285750" indent="-285750">
              <a:lnSpc>
                <a:spcPct val="150000"/>
              </a:lnSpc>
              <a:buFont typeface="Arial" panose="020B0604020202020204" pitchFamily="34" charset="0"/>
              <a:buChar char="•"/>
            </a:pP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nach Gefahrstoffverordnung (GefStoffV) besteht eine klare Pflicht zur Substitution dieser Stoffe, d. h.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Gefahrstoffe</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sind durch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ungefährlichere</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Stoffe oder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Verfahren</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zu ersetzen, soweit dies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technisch möglich</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ist.</a:t>
            </a:r>
          </a:p>
          <a:p>
            <a:pPr marL="285750" indent="-285750">
              <a:lnSpc>
                <a:spcPct val="150000"/>
              </a:lnSpc>
              <a:buFont typeface="Arial" panose="020B0604020202020204" pitchFamily="34" charset="0"/>
              <a:buChar char="•"/>
            </a:pP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für KMR-Stoffe gilt diese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Pflicht besonders streng</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da sie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zu den besonderen gefährlichen Stoffen </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gehören, nämlich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Gefahrstoffen der Kategorien 1A und 1B</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a:t>
            </a:r>
          </a:p>
        </p:txBody>
      </p:sp>
      <p:sp>
        <p:nvSpPr>
          <p:cNvPr id="9" name="Foliennummernplatzhalter 1">
            <a:extLst>
              <a:ext uri="{FF2B5EF4-FFF2-40B4-BE49-F238E27FC236}">
                <a16:creationId xmlns:a16="http://schemas.microsoft.com/office/drawing/2014/main" id="{EF3B1AAF-4BF4-415A-B3F9-3B83B5FD0917}"/>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24</a:t>
            </a:fld>
            <a:endParaRPr lang="de-DE"/>
          </a:p>
        </p:txBody>
      </p:sp>
    </p:spTree>
  </p:cSld>
  <p:clrMapOvr>
    <a:masterClrMapping/>
  </p:clrMapOvr>
  <p:transition spd="med">
    <p:diamond/>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1320B2B-5ED7-4DB3-6BB8-BF1939B90E94}"/>
            </a:ext>
          </a:extLst>
        </p:cNvPr>
        <p:cNvGrpSpPr/>
        <p:nvPr/>
      </p:nvGrpSpPr>
      <p:grpSpPr>
        <a:xfrm>
          <a:off x="0" y="0"/>
          <a:ext cx="0" cy="0"/>
          <a:chOff x="0" y="0"/>
          <a:chExt cx="0" cy="0"/>
        </a:xfrm>
      </p:grpSpPr>
      <p:sp>
        <p:nvSpPr>
          <p:cNvPr id="16386" name="Text Box 2">
            <a:extLst>
              <a:ext uri="{FF2B5EF4-FFF2-40B4-BE49-F238E27FC236}">
                <a16:creationId xmlns:a16="http://schemas.microsoft.com/office/drawing/2014/main" id="{C367AC3A-90E6-04BC-6AC6-2D6252B005D2}"/>
              </a:ext>
            </a:extLst>
          </p:cNvPr>
          <p:cNvSpPr txBox="1">
            <a:spLocks noChangeArrowheads="1"/>
          </p:cNvSpPr>
          <p:nvPr/>
        </p:nvSpPr>
        <p:spPr bwMode="auto">
          <a:xfrm>
            <a:off x="827425" y="510567"/>
            <a:ext cx="7416030" cy="313972"/>
          </a:xfrm>
          <a:prstGeom prst="rect">
            <a:avLst/>
          </a:prstGeom>
          <a:noFill/>
          <a:ln w="9525">
            <a:noFill/>
            <a:miter lim="800000"/>
            <a:headEnd/>
            <a:tailEnd/>
          </a:ln>
        </p:spPr>
        <p:txBody>
          <a:bodyPr lIns="89194" tIns="44597" rIns="89194" bIns="44597">
            <a:spAutoFit/>
          </a:bodyPr>
          <a:lstStyle/>
          <a:p>
            <a:pPr algn="ctr">
              <a:spcBef>
                <a:spcPct val="50000"/>
              </a:spcBef>
              <a:defRPr/>
            </a:pPr>
            <a:endParaRPr lang="de-DE" sz="1455">
              <a:effectLst>
                <a:outerShdw blurRad="38100" dist="38100" dir="2700000" algn="tl">
                  <a:srgbClr val="000000">
                    <a:alpha val="43137"/>
                  </a:srgbClr>
                </a:outerShdw>
              </a:effectLst>
              <a:latin typeface="Arial" charset="0"/>
            </a:endParaRPr>
          </a:p>
        </p:txBody>
      </p:sp>
      <p:graphicFrame>
        <p:nvGraphicFramePr>
          <p:cNvPr id="4" name="Tabelle 3">
            <a:extLst>
              <a:ext uri="{FF2B5EF4-FFF2-40B4-BE49-F238E27FC236}">
                <a16:creationId xmlns:a16="http://schemas.microsoft.com/office/drawing/2014/main" id="{473BDB37-D93E-CC4C-9A9C-AED9D60848B7}"/>
              </a:ext>
            </a:extLst>
          </p:cNvPr>
          <p:cNvGraphicFramePr>
            <a:graphicFrameLocks noGrp="1"/>
          </p:cNvGraphicFramePr>
          <p:nvPr>
            <p:extLst>
              <p:ext uri="{D42A27DB-BD31-4B8C-83A1-F6EECF244321}">
                <p14:modId xmlns:p14="http://schemas.microsoft.com/office/powerpoint/2010/main" val="3266264028"/>
              </p:ext>
            </p:extLst>
          </p:nvPr>
        </p:nvGraphicFramePr>
        <p:xfrm>
          <a:off x="1935974" y="34955"/>
          <a:ext cx="6119446" cy="632598"/>
        </p:xfrm>
        <a:graphic>
          <a:graphicData uri="http://schemas.openxmlformats.org/drawingml/2006/table">
            <a:tbl>
              <a:tblPr firstRow="1" bandRow="1">
                <a:tableStyleId>{5C22544A-7EE6-4342-B048-85BDC9FD1C3A}</a:tableStyleId>
              </a:tblPr>
              <a:tblGrid>
                <a:gridCol w="6119446">
                  <a:extLst>
                    <a:ext uri="{9D8B030D-6E8A-4147-A177-3AD203B41FA5}">
                      <a16:colId xmlns:a16="http://schemas.microsoft.com/office/drawing/2014/main" val="3820980980"/>
                    </a:ext>
                  </a:extLst>
                </a:gridCol>
              </a:tblGrid>
              <a:tr h="632598">
                <a:tc>
                  <a:txBody>
                    <a:bodyPr/>
                    <a:lstStyle/>
                    <a:p>
                      <a:pPr algn="l"/>
                      <a:r>
                        <a:rPr lang="de-DE" sz="2400" b="1" dirty="0">
                          <a:solidFill>
                            <a:schemeClr val="tx1"/>
                          </a:solidFill>
                          <a:latin typeface="Arial" panose="020B0604020202020204" pitchFamily="34" charset="0"/>
                          <a:cs typeface="Arial" panose="020B0604020202020204" pitchFamily="34" charset="0"/>
                        </a:rPr>
                        <a:t>      D-2: Identifikation von KMR-Stoffen</a:t>
                      </a:r>
                    </a:p>
                  </a:txBody>
                  <a:tcPr>
                    <a:solidFill>
                      <a:srgbClr val="99CCFF"/>
                    </a:solidFill>
                  </a:tcPr>
                </a:tc>
                <a:extLst>
                  <a:ext uri="{0D108BD9-81ED-4DB2-BD59-A6C34878D82A}">
                    <a16:rowId xmlns:a16="http://schemas.microsoft.com/office/drawing/2014/main" val="2777990051"/>
                  </a:ext>
                </a:extLst>
              </a:tr>
            </a:tbl>
          </a:graphicData>
        </a:graphic>
      </p:graphicFrame>
      <p:pic>
        <p:nvPicPr>
          <p:cNvPr id="3" name="Grafik 2">
            <a:extLst>
              <a:ext uri="{FF2B5EF4-FFF2-40B4-BE49-F238E27FC236}">
                <a16:creationId xmlns:a16="http://schemas.microsoft.com/office/drawing/2014/main" id="{DBC22261-D9F4-AF51-E8C3-612BFDFD6FBB}"/>
              </a:ext>
            </a:extLst>
          </p:cNvPr>
          <p:cNvPicPr>
            <a:picLocks noChangeAspect="1"/>
          </p:cNvPicPr>
          <p:nvPr/>
        </p:nvPicPr>
        <p:blipFill>
          <a:blip r:embed="rId3"/>
          <a:stretch>
            <a:fillRect/>
          </a:stretch>
        </p:blipFill>
        <p:spPr>
          <a:xfrm>
            <a:off x="521344" y="3794875"/>
            <a:ext cx="8002169" cy="2780096"/>
          </a:xfrm>
          <a:prstGeom prst="rect">
            <a:avLst/>
          </a:prstGeom>
        </p:spPr>
      </p:pic>
      <p:sp>
        <p:nvSpPr>
          <p:cNvPr id="5" name="Textfeld 4">
            <a:extLst>
              <a:ext uri="{FF2B5EF4-FFF2-40B4-BE49-F238E27FC236}">
                <a16:creationId xmlns:a16="http://schemas.microsoft.com/office/drawing/2014/main" id="{518B4545-12DD-E9A2-5258-C3153AE661C3}"/>
              </a:ext>
            </a:extLst>
          </p:cNvPr>
          <p:cNvSpPr txBox="1"/>
          <p:nvPr/>
        </p:nvSpPr>
        <p:spPr>
          <a:xfrm>
            <a:off x="521345" y="1070314"/>
            <a:ext cx="8101309" cy="3016210"/>
          </a:xfrm>
          <a:prstGeom prst="rect">
            <a:avLst/>
          </a:prstGeom>
          <a:noFill/>
          <a:ln>
            <a:solidFill>
              <a:schemeClr val="bg1">
                <a:lumMod val="95000"/>
              </a:schemeClr>
            </a:solidFill>
          </a:ln>
        </p:spPr>
        <p:txBody>
          <a:bodyPr wrap="square">
            <a:spAutoFit/>
          </a:bodyPr>
          <a:lstStyle/>
          <a:p>
            <a:r>
              <a:rPr lang="de-DE" sz="1600" b="1" dirty="0">
                <a:latin typeface="Arial" panose="020B0604020202020204" pitchFamily="34" charset="0"/>
                <a:cs typeface="Arial" panose="020B0604020202020204" pitchFamily="34" charset="0"/>
              </a:rPr>
              <a:t>Identifizierung der KMR-Stoffe mittels uniweitem Chemikalienkataster </a:t>
            </a:r>
            <a:r>
              <a:rPr lang="de-DE" sz="1600" b="1" dirty="0">
                <a:solidFill>
                  <a:srgbClr val="FF0000"/>
                </a:solidFill>
                <a:latin typeface="Arial" panose="020B0604020202020204" pitchFamily="34" charset="0"/>
                <a:cs typeface="Arial" panose="020B0604020202020204" pitchFamily="34" charset="0"/>
              </a:rPr>
              <a:t>(</a:t>
            </a:r>
            <a:r>
              <a:rPr lang="de-DE" sz="1600" b="1" dirty="0" err="1">
                <a:solidFill>
                  <a:srgbClr val="FF0000"/>
                </a:solidFill>
                <a:latin typeface="Arial" panose="020B0604020202020204" pitchFamily="34" charset="0"/>
                <a:cs typeface="Arial" panose="020B0604020202020204" pitchFamily="34" charset="0"/>
              </a:rPr>
              <a:t>DaMaRIS</a:t>
            </a:r>
            <a:r>
              <a:rPr lang="de-DE" sz="1600" b="1" dirty="0">
                <a:solidFill>
                  <a:srgbClr val="FF0000"/>
                </a:solidFill>
                <a:latin typeface="Arial" panose="020B0604020202020204" pitchFamily="34" charset="0"/>
                <a:cs typeface="Arial" panose="020B0604020202020204" pitchFamily="34" charset="0"/>
              </a:rPr>
              <a:t>)</a:t>
            </a:r>
          </a:p>
          <a:p>
            <a:endParaRPr lang="de-DE"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500" b="1" dirty="0">
                <a:solidFill>
                  <a:prstClr val="black"/>
                </a:solidFill>
                <a:latin typeface="Arial" panose="020B0604020202020204" pitchFamily="34" charset="0"/>
                <a:cs typeface="Arial" panose="020B0604020202020204" pitchFamily="34" charset="0"/>
              </a:rPr>
              <a:t>Zugang zu </a:t>
            </a:r>
            <a:r>
              <a:rPr lang="de-DE" sz="1500" b="1" dirty="0" err="1">
                <a:solidFill>
                  <a:srgbClr val="FF0000"/>
                </a:solidFill>
                <a:latin typeface="Arial" panose="020B0604020202020204" pitchFamily="34" charset="0"/>
                <a:cs typeface="Arial" panose="020B0604020202020204" pitchFamily="34" charset="0"/>
              </a:rPr>
              <a:t>DaMaRIS</a:t>
            </a:r>
            <a:r>
              <a:rPr lang="de-DE" sz="1500" b="1" dirty="0">
                <a:solidFill>
                  <a:prstClr val="black"/>
                </a:solidFill>
                <a:latin typeface="Arial" panose="020B0604020202020204" pitchFamily="34" charset="0"/>
                <a:cs typeface="Arial" panose="020B0604020202020204" pitchFamily="34" charset="0"/>
              </a:rPr>
              <a:t> (</a:t>
            </a:r>
            <a:r>
              <a:rPr lang="de-DE" sz="1500" b="1" dirty="0" err="1">
                <a:solidFill>
                  <a:prstClr val="black"/>
                </a:solidFill>
                <a:latin typeface="Arial" panose="020B0604020202020204" pitchFamily="34" charset="0"/>
                <a:cs typeface="Arial" panose="020B0604020202020204" pitchFamily="34" charset="0"/>
              </a:rPr>
              <a:t>Dangerous</a:t>
            </a:r>
            <a:r>
              <a:rPr lang="de-DE" sz="1500" b="1" dirty="0">
                <a:solidFill>
                  <a:prstClr val="black"/>
                </a:solidFill>
                <a:latin typeface="Arial" panose="020B0604020202020204" pitchFamily="34" charset="0"/>
                <a:cs typeface="Arial" panose="020B0604020202020204" pitchFamily="34" charset="0"/>
              </a:rPr>
              <a:t> Materials Registry Information System) am Institut 360 erfolgt über den Sicherheitsbeauftragten</a:t>
            </a:r>
            <a:endPar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endPar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de-DE" sz="1500" b="1" dirty="0">
                <a:solidFill>
                  <a:prstClr val="black"/>
                </a:solidFill>
                <a:latin typeface="Arial" panose="020B0604020202020204" pitchFamily="34" charset="0"/>
                <a:cs typeface="Arial" panose="020B0604020202020204" pitchFamily="34" charset="0"/>
              </a:rPr>
              <a:t>Chemikalienkataster – hier </a:t>
            </a:r>
            <a:r>
              <a:rPr lang="de-DE" sz="1500" b="1" dirty="0" err="1">
                <a:solidFill>
                  <a:prstClr val="black"/>
                </a:solidFill>
                <a:latin typeface="Arial" panose="020B0604020202020204" pitchFamily="34" charset="0"/>
                <a:cs typeface="Arial" panose="020B0604020202020204" pitchFamily="34" charset="0"/>
              </a:rPr>
              <a:t>DaMaRIS</a:t>
            </a:r>
            <a:r>
              <a:rPr lang="de-DE" sz="1500" b="1" dirty="0">
                <a:solidFill>
                  <a:prstClr val="black"/>
                </a:solidFill>
                <a:latin typeface="Arial" panose="020B0604020202020204" pitchFamily="34" charset="0"/>
                <a:cs typeface="Arial" panose="020B0604020202020204" pitchFamily="34" charset="0"/>
              </a:rPr>
              <a:t> - muss regelmäßig mind. einmal jährlich aktualisiert werden</a:t>
            </a:r>
          </a:p>
          <a:p>
            <a:pPr marL="285750" indent="-285750">
              <a:buFont typeface="Arial" panose="020B0604020202020204" pitchFamily="34" charset="0"/>
              <a:buChar char="•"/>
            </a:pPr>
            <a:endParaRPr lang="de-DE" sz="1500" b="1" spc="3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Für die Suche nach KMR-Stoffen </a:t>
            </a:r>
            <a:r>
              <a:rPr lang="de-DE" sz="15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via </a:t>
            </a:r>
            <a:r>
              <a:rPr lang="de-DE" sz="1500" b="1" spc="3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DaMARIS</a:t>
            </a:r>
            <a:r>
              <a:rPr lang="de-DE" sz="15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kann </a:t>
            </a:r>
            <a:r>
              <a:rPr lang="de-DE" sz="15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spezifisch eine Chemikalie </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(hier am Bsp. von </a:t>
            </a:r>
            <a:r>
              <a:rPr lang="de-DE" sz="15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FORMALIN</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evaluiert werden </a:t>
            </a:r>
            <a:r>
              <a:rPr lang="de-DE" sz="15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oder</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der Suchalgorithmus bzw. Datenbestand wird </a:t>
            </a:r>
            <a:r>
              <a:rPr lang="de-DE" sz="1500" b="1" spc="30" dirty="0">
                <a:solidFill>
                  <a:srgbClr val="FF0000"/>
                </a:solidFill>
                <a:latin typeface="Arial" panose="020B0604020202020204" pitchFamily="34" charset="0"/>
                <a:ea typeface="Times New Roman" panose="02020603050405020304" pitchFamily="18" charset="0"/>
                <a:cs typeface="Arial" panose="020B0604020202020204" pitchFamily="34" charset="0"/>
              </a:rPr>
              <a:t>generell via KMR-Template</a:t>
            </a: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durchgeführt!</a:t>
            </a:r>
          </a:p>
          <a:p>
            <a:endParaRPr lang="de-DE" sz="1400"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endParaRPr lang="de-DE" sz="1100" b="1" spc="30" dirty="0">
              <a:solidFill>
                <a:srgbClr val="1D1F24"/>
              </a:solidFill>
              <a:latin typeface="Segoe UI" panose="020B0502040204020203" pitchFamily="34" charset="0"/>
              <a:cs typeface="Segoe UI" panose="020B0502040204020203" pitchFamily="34" charset="0"/>
            </a:endParaRPr>
          </a:p>
        </p:txBody>
      </p:sp>
      <p:sp>
        <p:nvSpPr>
          <p:cNvPr id="6" name="Textfeld 5">
            <a:extLst>
              <a:ext uri="{FF2B5EF4-FFF2-40B4-BE49-F238E27FC236}">
                <a16:creationId xmlns:a16="http://schemas.microsoft.com/office/drawing/2014/main" id="{6ECCA31F-B613-41E3-81E7-22E6C0DC9C63}"/>
              </a:ext>
            </a:extLst>
          </p:cNvPr>
          <p:cNvSpPr txBox="1"/>
          <p:nvPr/>
        </p:nvSpPr>
        <p:spPr>
          <a:xfrm>
            <a:off x="521343" y="3794875"/>
            <a:ext cx="2334293" cy="307777"/>
          </a:xfrm>
          <a:prstGeom prst="rect">
            <a:avLst/>
          </a:prstGeom>
          <a:noFill/>
        </p:spPr>
        <p:txBody>
          <a:bodyPr wrap="none" rtlCol="0">
            <a:spAutoFit/>
          </a:bodyPr>
          <a:lstStyle/>
          <a:p>
            <a:r>
              <a:rPr lang="de-DE" sz="1400" b="1" dirty="0" err="1">
                <a:solidFill>
                  <a:srgbClr val="FF0000"/>
                </a:solidFill>
              </a:rPr>
              <a:t>DaMaRIS</a:t>
            </a:r>
            <a:r>
              <a:rPr lang="de-DE" sz="1400" b="1" dirty="0">
                <a:solidFill>
                  <a:srgbClr val="FF0000"/>
                </a:solidFill>
              </a:rPr>
              <a:t>-Eingabemaske:</a:t>
            </a:r>
          </a:p>
        </p:txBody>
      </p:sp>
      <p:sp>
        <p:nvSpPr>
          <p:cNvPr id="7" name="Foliennummernplatzhalter 1">
            <a:extLst>
              <a:ext uri="{FF2B5EF4-FFF2-40B4-BE49-F238E27FC236}">
                <a16:creationId xmlns:a16="http://schemas.microsoft.com/office/drawing/2014/main" id="{FE73064F-3024-486A-A32F-C5A724B3429E}"/>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25</a:t>
            </a:fld>
            <a:endParaRPr lang="de-DE"/>
          </a:p>
        </p:txBody>
      </p:sp>
    </p:spTree>
    <p:extLst>
      <p:ext uri="{BB962C8B-B14F-4D97-AF65-F5344CB8AC3E}">
        <p14:creationId xmlns:p14="http://schemas.microsoft.com/office/powerpoint/2010/main" val="99397887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CE15ABC5-D68C-734C-2488-174E0BE0D291}"/>
            </a:ext>
          </a:extLst>
        </p:cNvPr>
        <p:cNvGrpSpPr/>
        <p:nvPr/>
      </p:nvGrpSpPr>
      <p:grpSpPr>
        <a:xfrm>
          <a:off x="0" y="0"/>
          <a:ext cx="0" cy="0"/>
          <a:chOff x="0" y="0"/>
          <a:chExt cx="0" cy="0"/>
        </a:xfrm>
      </p:grpSpPr>
      <p:sp>
        <p:nvSpPr>
          <p:cNvPr id="16386" name="Text Box 2">
            <a:extLst>
              <a:ext uri="{FF2B5EF4-FFF2-40B4-BE49-F238E27FC236}">
                <a16:creationId xmlns:a16="http://schemas.microsoft.com/office/drawing/2014/main" id="{7A3C578C-A89E-4BF5-6169-CD4FCAD70BF1}"/>
              </a:ext>
            </a:extLst>
          </p:cNvPr>
          <p:cNvSpPr txBox="1">
            <a:spLocks noChangeArrowheads="1"/>
          </p:cNvSpPr>
          <p:nvPr/>
        </p:nvSpPr>
        <p:spPr bwMode="auto">
          <a:xfrm>
            <a:off x="827425" y="510567"/>
            <a:ext cx="7416030" cy="313972"/>
          </a:xfrm>
          <a:prstGeom prst="rect">
            <a:avLst/>
          </a:prstGeom>
          <a:noFill/>
          <a:ln w="9525">
            <a:noFill/>
            <a:miter lim="800000"/>
            <a:headEnd/>
            <a:tailEnd/>
          </a:ln>
        </p:spPr>
        <p:txBody>
          <a:bodyPr lIns="89194" tIns="44597" rIns="89194" bIns="44597">
            <a:spAutoFit/>
          </a:bodyPr>
          <a:lstStyle/>
          <a:p>
            <a:pPr algn="ctr">
              <a:spcBef>
                <a:spcPct val="50000"/>
              </a:spcBef>
              <a:defRPr/>
            </a:pPr>
            <a:endParaRPr lang="de-DE" sz="1455">
              <a:effectLst>
                <a:outerShdw blurRad="38100" dist="38100" dir="2700000" algn="tl">
                  <a:srgbClr val="000000">
                    <a:alpha val="43137"/>
                  </a:srgbClr>
                </a:outerShdw>
              </a:effectLst>
              <a:latin typeface="Arial" charset="0"/>
            </a:endParaRPr>
          </a:p>
        </p:txBody>
      </p:sp>
      <p:graphicFrame>
        <p:nvGraphicFramePr>
          <p:cNvPr id="4" name="Tabelle 3">
            <a:extLst>
              <a:ext uri="{FF2B5EF4-FFF2-40B4-BE49-F238E27FC236}">
                <a16:creationId xmlns:a16="http://schemas.microsoft.com/office/drawing/2014/main" id="{75D725A0-C4D1-0ACE-F7D8-AEB600587742}"/>
              </a:ext>
            </a:extLst>
          </p:cNvPr>
          <p:cNvGraphicFramePr>
            <a:graphicFrameLocks noGrp="1"/>
          </p:cNvGraphicFramePr>
          <p:nvPr>
            <p:extLst>
              <p:ext uri="{D42A27DB-BD31-4B8C-83A1-F6EECF244321}">
                <p14:modId xmlns:p14="http://schemas.microsoft.com/office/powerpoint/2010/main" val="2931464751"/>
              </p:ext>
            </p:extLst>
          </p:nvPr>
        </p:nvGraphicFramePr>
        <p:xfrm>
          <a:off x="2638151" y="20413"/>
          <a:ext cx="4659086" cy="822960"/>
        </p:xfrm>
        <a:graphic>
          <a:graphicData uri="http://schemas.openxmlformats.org/drawingml/2006/table">
            <a:tbl>
              <a:tblPr firstRow="1" bandRow="1">
                <a:tableStyleId>{5C22544A-7EE6-4342-B048-85BDC9FD1C3A}</a:tableStyleId>
              </a:tblPr>
              <a:tblGrid>
                <a:gridCol w="4659086">
                  <a:extLst>
                    <a:ext uri="{9D8B030D-6E8A-4147-A177-3AD203B41FA5}">
                      <a16:colId xmlns:a16="http://schemas.microsoft.com/office/drawing/2014/main" val="3820980980"/>
                    </a:ext>
                  </a:extLst>
                </a:gridCol>
              </a:tblGrid>
              <a:tr h="745309">
                <a:tc>
                  <a:txBody>
                    <a:bodyPr/>
                    <a:lstStyle/>
                    <a:p>
                      <a:pPr algn="l"/>
                      <a:r>
                        <a:rPr lang="de-DE" sz="2400" b="1" dirty="0">
                          <a:solidFill>
                            <a:schemeClr val="tx1"/>
                          </a:solidFill>
                          <a:latin typeface="Arial" panose="020B0604020202020204" pitchFamily="34" charset="0"/>
                          <a:cs typeface="Arial" panose="020B0604020202020204" pitchFamily="34" charset="0"/>
                        </a:rPr>
                        <a:t>    D-3: </a:t>
                      </a:r>
                      <a:r>
                        <a:rPr lang="de-DE" sz="2400" b="1" dirty="0" err="1">
                          <a:solidFill>
                            <a:schemeClr val="tx1"/>
                          </a:solidFill>
                          <a:latin typeface="Arial" panose="020B0604020202020204" pitchFamily="34" charset="0"/>
                          <a:cs typeface="Arial" panose="020B0604020202020204" pitchFamily="34" charset="0"/>
                        </a:rPr>
                        <a:t>Substitutionsprozeß</a:t>
                      </a:r>
                      <a:endParaRPr lang="de-DE" sz="2400" b="1" dirty="0">
                        <a:solidFill>
                          <a:schemeClr val="tx1"/>
                        </a:solidFill>
                        <a:latin typeface="Arial" panose="020B0604020202020204" pitchFamily="34" charset="0"/>
                        <a:cs typeface="Arial" panose="020B0604020202020204" pitchFamily="34" charset="0"/>
                      </a:endParaRPr>
                    </a:p>
                    <a:p>
                      <a:pPr algn="l"/>
                      <a:r>
                        <a:rPr lang="de-DE" sz="2400" b="1" dirty="0">
                          <a:solidFill>
                            <a:schemeClr val="tx1"/>
                          </a:solidFill>
                          <a:latin typeface="Arial" panose="020B0604020202020204" pitchFamily="34" charset="0"/>
                          <a:cs typeface="Arial" panose="020B0604020202020204" pitchFamily="34" charset="0"/>
                        </a:rPr>
                        <a:t>             </a:t>
                      </a:r>
                      <a:r>
                        <a:rPr lang="de-DE" sz="2000" b="1" dirty="0">
                          <a:solidFill>
                            <a:schemeClr val="tx1"/>
                          </a:solidFill>
                          <a:latin typeface="Arial" panose="020B0604020202020204" pitchFamily="34" charset="0"/>
                          <a:cs typeface="Arial" panose="020B0604020202020204" pitchFamily="34" charset="0"/>
                        </a:rPr>
                        <a:t>  Formaldehyd</a:t>
                      </a:r>
                    </a:p>
                  </a:txBody>
                  <a:tcPr>
                    <a:solidFill>
                      <a:srgbClr val="99CCFF"/>
                    </a:solidFill>
                  </a:tcPr>
                </a:tc>
                <a:extLst>
                  <a:ext uri="{0D108BD9-81ED-4DB2-BD59-A6C34878D82A}">
                    <a16:rowId xmlns:a16="http://schemas.microsoft.com/office/drawing/2014/main" val="2777990051"/>
                  </a:ext>
                </a:extLst>
              </a:tr>
            </a:tbl>
          </a:graphicData>
        </a:graphic>
      </p:graphicFrame>
      <p:pic>
        <p:nvPicPr>
          <p:cNvPr id="3" name="Grafik 2">
            <a:extLst>
              <a:ext uri="{FF2B5EF4-FFF2-40B4-BE49-F238E27FC236}">
                <a16:creationId xmlns:a16="http://schemas.microsoft.com/office/drawing/2014/main" id="{00A3CDFF-6ED3-1D4B-E9A6-E729244E1A09}"/>
              </a:ext>
            </a:extLst>
          </p:cNvPr>
          <p:cNvPicPr>
            <a:picLocks noChangeAspect="1"/>
          </p:cNvPicPr>
          <p:nvPr/>
        </p:nvPicPr>
        <p:blipFill>
          <a:blip r:embed="rId3"/>
          <a:stretch>
            <a:fillRect/>
          </a:stretch>
        </p:blipFill>
        <p:spPr>
          <a:xfrm>
            <a:off x="3289338" y="1564297"/>
            <a:ext cx="5531134" cy="4875850"/>
          </a:xfrm>
          <a:prstGeom prst="rect">
            <a:avLst/>
          </a:prstGeom>
        </p:spPr>
      </p:pic>
      <p:sp>
        <p:nvSpPr>
          <p:cNvPr id="5" name="Textfeld 4">
            <a:extLst>
              <a:ext uri="{FF2B5EF4-FFF2-40B4-BE49-F238E27FC236}">
                <a16:creationId xmlns:a16="http://schemas.microsoft.com/office/drawing/2014/main" id="{1690BCB1-C3D7-1AF4-ED15-32C94E17E9D5}"/>
              </a:ext>
            </a:extLst>
          </p:cNvPr>
          <p:cNvSpPr txBox="1"/>
          <p:nvPr/>
        </p:nvSpPr>
        <p:spPr>
          <a:xfrm>
            <a:off x="243859" y="3678913"/>
            <a:ext cx="2808016" cy="1815882"/>
          </a:xfrm>
          <a:prstGeom prst="rect">
            <a:avLst/>
          </a:prstGeom>
          <a:solidFill>
            <a:schemeClr val="bg1">
              <a:lumMod val="95000"/>
            </a:schemeClr>
          </a:solidFill>
          <a:ln>
            <a:solidFill>
              <a:schemeClr val="bg1">
                <a:lumMod val="95000"/>
              </a:schemeClr>
            </a:solidFill>
          </a:ln>
        </p:spPr>
        <p:txBody>
          <a:bodyPr wrap="square">
            <a:spAutoFit/>
          </a:bodyPr>
          <a:lstStyle/>
          <a:p>
            <a:endParaRPr lang="de-DE" sz="11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a:p>
            <a:pPr algn="just"/>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Die Informationsgewinnung eines </a:t>
            </a:r>
            <a:r>
              <a:rPr lang="de-DE" sz="1500" b="1" spc="30" dirty="0">
                <a:solidFill>
                  <a:srgbClr val="FF0000"/>
                </a:solidFill>
                <a:latin typeface="Segoe UI" panose="020B0502040204020203" pitchFamily="34" charset="0"/>
                <a:ea typeface="Times New Roman" panose="02020603050405020304" pitchFamily="18" charset="0"/>
                <a:cs typeface="Segoe UI" panose="020B0502040204020203" pitchFamily="34" charset="0"/>
              </a:rPr>
              <a:t>spezifischen</a:t>
            </a:r>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KMR-Stoffes erfolgt durch die Eingabe des Stoffes in einem Kataster, in diesem Fall in </a:t>
            </a:r>
            <a:r>
              <a:rPr lang="de-DE" sz="1500" b="1" dirty="0" err="1">
                <a:solidFill>
                  <a:srgbClr val="FF0000"/>
                </a:solidFill>
                <a:latin typeface="Segoe UI" panose="020B0502040204020203" pitchFamily="34" charset="0"/>
                <a:cs typeface="Segoe UI" panose="020B0502040204020203" pitchFamily="34" charset="0"/>
              </a:rPr>
              <a:t>DaMaRIS</a:t>
            </a:r>
            <a:endParaRPr lang="de-DE" sz="1500" b="1" spc="30" dirty="0">
              <a:solidFill>
                <a:srgbClr val="FF0000"/>
              </a:solidFill>
              <a:latin typeface="Segoe UI" panose="020B0502040204020203" pitchFamily="34" charset="0"/>
              <a:ea typeface="Times New Roman" panose="02020603050405020304" pitchFamily="18" charset="0"/>
              <a:cs typeface="Segoe UI" panose="020B0502040204020203" pitchFamily="34" charset="0"/>
            </a:endParaRPr>
          </a:p>
          <a:p>
            <a:endParaRPr lang="de-DE" sz="11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p:txBody>
      </p:sp>
      <p:cxnSp>
        <p:nvCxnSpPr>
          <p:cNvPr id="7" name="Verbinder: gewinkelt 6">
            <a:extLst>
              <a:ext uri="{FF2B5EF4-FFF2-40B4-BE49-F238E27FC236}">
                <a16:creationId xmlns:a16="http://schemas.microsoft.com/office/drawing/2014/main" id="{C0A3067E-FDD8-7175-1FDB-95B8C2A99D94}"/>
              </a:ext>
            </a:extLst>
          </p:cNvPr>
          <p:cNvCxnSpPr>
            <a:cxnSpLocks/>
          </p:cNvCxnSpPr>
          <p:nvPr/>
        </p:nvCxnSpPr>
        <p:spPr>
          <a:xfrm flipV="1">
            <a:off x="3051875" y="4758402"/>
            <a:ext cx="936104" cy="419203"/>
          </a:xfrm>
          <a:prstGeom prst="bentConnector3">
            <a:avLst>
              <a:gd name="adj1" fmla="val 50000"/>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 name="Rechteck 1">
            <a:extLst>
              <a:ext uri="{FF2B5EF4-FFF2-40B4-BE49-F238E27FC236}">
                <a16:creationId xmlns:a16="http://schemas.microsoft.com/office/drawing/2014/main" id="{EF09B9BC-1637-4DF6-BDD5-8ACB49EC4DEC}"/>
              </a:ext>
            </a:extLst>
          </p:cNvPr>
          <p:cNvSpPr/>
          <p:nvPr/>
        </p:nvSpPr>
        <p:spPr>
          <a:xfrm>
            <a:off x="5225143" y="4581458"/>
            <a:ext cx="3494314" cy="419203"/>
          </a:xfrm>
          <a:prstGeom prst="rect">
            <a:avLst/>
          </a:prstGeom>
          <a:solidFill>
            <a:srgbClr val="FFFF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Foliennummernplatzhalter 1">
            <a:extLst>
              <a:ext uri="{FF2B5EF4-FFF2-40B4-BE49-F238E27FC236}">
                <a16:creationId xmlns:a16="http://schemas.microsoft.com/office/drawing/2014/main" id="{943BA565-EF39-448E-8474-367A3D7F2062}"/>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26</a:t>
            </a:fld>
            <a:endParaRPr lang="de-DE"/>
          </a:p>
        </p:txBody>
      </p:sp>
    </p:spTree>
    <p:extLst>
      <p:ext uri="{BB962C8B-B14F-4D97-AF65-F5344CB8AC3E}">
        <p14:creationId xmlns:p14="http://schemas.microsoft.com/office/powerpoint/2010/main" val="3005352533"/>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F72DA5D-9574-711B-2BB0-88B394CB8BC4}"/>
            </a:ext>
          </a:extLst>
        </p:cNvPr>
        <p:cNvGrpSpPr/>
        <p:nvPr/>
      </p:nvGrpSpPr>
      <p:grpSpPr>
        <a:xfrm>
          <a:off x="0" y="0"/>
          <a:ext cx="0" cy="0"/>
          <a:chOff x="0" y="0"/>
          <a:chExt cx="0" cy="0"/>
        </a:xfrm>
      </p:grpSpPr>
      <p:sp>
        <p:nvSpPr>
          <p:cNvPr id="16386" name="Text Box 2">
            <a:extLst>
              <a:ext uri="{FF2B5EF4-FFF2-40B4-BE49-F238E27FC236}">
                <a16:creationId xmlns:a16="http://schemas.microsoft.com/office/drawing/2014/main" id="{0D757623-24AF-A252-3C32-7040F4D5DB3E}"/>
              </a:ext>
            </a:extLst>
          </p:cNvPr>
          <p:cNvSpPr txBox="1">
            <a:spLocks noChangeArrowheads="1"/>
          </p:cNvSpPr>
          <p:nvPr/>
        </p:nvSpPr>
        <p:spPr bwMode="auto">
          <a:xfrm>
            <a:off x="827425" y="510567"/>
            <a:ext cx="7416030" cy="313972"/>
          </a:xfrm>
          <a:prstGeom prst="rect">
            <a:avLst/>
          </a:prstGeom>
          <a:noFill/>
          <a:ln w="9525">
            <a:noFill/>
            <a:miter lim="800000"/>
            <a:headEnd/>
            <a:tailEnd/>
          </a:ln>
        </p:spPr>
        <p:txBody>
          <a:bodyPr lIns="89194" tIns="44597" rIns="89194" bIns="44597">
            <a:spAutoFit/>
          </a:bodyPr>
          <a:lstStyle/>
          <a:p>
            <a:pPr algn="ctr">
              <a:spcBef>
                <a:spcPct val="50000"/>
              </a:spcBef>
              <a:defRPr/>
            </a:pPr>
            <a:endParaRPr lang="de-DE" sz="1455">
              <a:effectLst>
                <a:outerShdw blurRad="38100" dist="38100" dir="2700000" algn="tl">
                  <a:srgbClr val="000000">
                    <a:alpha val="43137"/>
                  </a:srgbClr>
                </a:outerShdw>
              </a:effectLst>
              <a:latin typeface="Arial" charset="0"/>
            </a:endParaRPr>
          </a:p>
        </p:txBody>
      </p:sp>
      <p:graphicFrame>
        <p:nvGraphicFramePr>
          <p:cNvPr id="4" name="Tabelle 3">
            <a:extLst>
              <a:ext uri="{FF2B5EF4-FFF2-40B4-BE49-F238E27FC236}">
                <a16:creationId xmlns:a16="http://schemas.microsoft.com/office/drawing/2014/main" id="{F374F06C-2596-5495-9614-95F9430ED190}"/>
              </a:ext>
            </a:extLst>
          </p:cNvPr>
          <p:cNvGraphicFramePr>
            <a:graphicFrameLocks noGrp="1"/>
          </p:cNvGraphicFramePr>
          <p:nvPr/>
        </p:nvGraphicFramePr>
        <p:xfrm>
          <a:off x="1834261" y="172253"/>
          <a:ext cx="6112310" cy="929640"/>
        </p:xfrm>
        <a:graphic>
          <a:graphicData uri="http://schemas.openxmlformats.org/drawingml/2006/table">
            <a:tbl>
              <a:tblPr firstRow="1" bandRow="1">
                <a:tableStyleId>{5C22544A-7EE6-4342-B048-85BDC9FD1C3A}</a:tableStyleId>
              </a:tblPr>
              <a:tblGrid>
                <a:gridCol w="6112310">
                  <a:extLst>
                    <a:ext uri="{9D8B030D-6E8A-4147-A177-3AD203B41FA5}">
                      <a16:colId xmlns:a16="http://schemas.microsoft.com/office/drawing/2014/main" val="3820980980"/>
                    </a:ext>
                  </a:extLst>
                </a:gridCol>
              </a:tblGrid>
              <a:tr h="787303">
                <a:tc>
                  <a:txBody>
                    <a:bodyPr/>
                    <a:lstStyle/>
                    <a:p>
                      <a:pPr algn="ctr"/>
                      <a:r>
                        <a:rPr lang="de-DE" sz="2400" b="1" dirty="0">
                          <a:solidFill>
                            <a:schemeClr val="tx1"/>
                          </a:solidFill>
                          <a:latin typeface="Arial" panose="020B0604020202020204" pitchFamily="34" charset="0"/>
                          <a:cs typeface="Arial" panose="020B0604020202020204" pitchFamily="34" charset="0"/>
                        </a:rPr>
                        <a:t>D-4: </a:t>
                      </a:r>
                      <a:r>
                        <a:rPr lang="de-DE" sz="2400" b="1" dirty="0" err="1">
                          <a:solidFill>
                            <a:schemeClr val="tx1"/>
                          </a:solidFill>
                          <a:latin typeface="Arial" panose="020B0604020202020204" pitchFamily="34" charset="0"/>
                          <a:cs typeface="Arial" panose="020B0604020202020204" pitchFamily="34" charset="0"/>
                        </a:rPr>
                        <a:t>Substitutionsprozeß</a:t>
                      </a:r>
                      <a:endParaRPr lang="de-DE" sz="2400" b="1" dirty="0">
                        <a:solidFill>
                          <a:schemeClr val="tx1"/>
                        </a:solidFill>
                        <a:latin typeface="Arial" panose="020B0604020202020204" pitchFamily="34" charset="0"/>
                        <a:cs typeface="Arial" panose="020B0604020202020204" pitchFamily="34" charset="0"/>
                      </a:endParaRPr>
                    </a:p>
                    <a:p>
                      <a:pPr algn="ctr"/>
                      <a:r>
                        <a:rPr lang="de-DE" sz="2000" b="1" dirty="0">
                          <a:solidFill>
                            <a:schemeClr val="tx1"/>
                          </a:solidFill>
                          <a:latin typeface="Arial" panose="020B0604020202020204" pitchFamily="34" charset="0"/>
                          <a:cs typeface="Arial" panose="020B0604020202020204" pitchFamily="34" charset="0"/>
                        </a:rPr>
                        <a:t>Formaldehyd</a:t>
                      </a:r>
                    </a:p>
                    <a:p>
                      <a:pPr algn="l"/>
                      <a:endParaRPr lang="de-DE" sz="1100" b="1" dirty="0">
                        <a:solidFill>
                          <a:schemeClr val="tx1"/>
                        </a:solidFill>
                        <a:latin typeface="Segoe UI" panose="020B0502040204020203" pitchFamily="34" charset="0"/>
                        <a:cs typeface="Segoe UI" panose="020B0502040204020203"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sp>
        <p:nvSpPr>
          <p:cNvPr id="2" name="Textfeld 1">
            <a:extLst>
              <a:ext uri="{FF2B5EF4-FFF2-40B4-BE49-F238E27FC236}">
                <a16:creationId xmlns:a16="http://schemas.microsoft.com/office/drawing/2014/main" id="{A7EF1DF9-BEF0-6910-3AD6-8E3CB921F63A}"/>
              </a:ext>
            </a:extLst>
          </p:cNvPr>
          <p:cNvSpPr txBox="1"/>
          <p:nvPr/>
        </p:nvSpPr>
        <p:spPr>
          <a:xfrm>
            <a:off x="206829" y="2276872"/>
            <a:ext cx="8839200" cy="4216539"/>
          </a:xfrm>
          <a:prstGeom prst="rect">
            <a:avLst/>
          </a:prstGeom>
          <a:noFill/>
          <a:ln>
            <a:solidFill>
              <a:schemeClr val="bg1">
                <a:lumMod val="95000"/>
              </a:schemeClr>
            </a:solidFill>
          </a:ln>
        </p:spPr>
        <p:txBody>
          <a:bodyPr wrap="square">
            <a:spAutoFit/>
          </a:bodyPr>
          <a:lstStyle/>
          <a:p>
            <a:pPr marL="171450" indent="-171450">
              <a:buFont typeface="Arial" panose="020B0604020202020204" pitchFamily="34" charset="0"/>
              <a:buChar char="•"/>
            </a:pPr>
            <a:r>
              <a:rPr lang="de-DE" sz="16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Individuelle, stoffspezifische Gefährdungsbeurteilung evaluieren</a:t>
            </a:r>
          </a:p>
          <a:p>
            <a:endPar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a:p>
            <a:pPr marL="171450" indent="-171450">
              <a:buFont typeface="Arial" panose="020B0604020202020204" pitchFamily="34" charset="0"/>
              <a:buChar char="•"/>
            </a:pPr>
            <a:r>
              <a:rPr lang="de-DE" sz="16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Arbeitsverfahren prüfen: wie wird Formaldehyd ursprünglich eingesetzt</a:t>
            </a:r>
            <a:r>
              <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a:t>
            </a:r>
          </a:p>
          <a:p>
            <a:endPar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a:p>
            <a:pPr marL="171450" indent="-171450">
              <a:buFont typeface="Arial" panose="020B0604020202020204" pitchFamily="34" charset="0"/>
              <a:buChar char="•"/>
            </a:pPr>
            <a:r>
              <a:rPr lang="de-DE" sz="16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Informationssuche zu Substitutionsmöglichkeiten mit folgenden Datenquellen: </a:t>
            </a:r>
          </a:p>
          <a:p>
            <a:pPr marL="108000"/>
            <a:r>
              <a:rPr lang="de-DE" sz="14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a:t>
            </a:r>
            <a:r>
              <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a:t>
            </a:r>
            <a:r>
              <a:rPr lang="de-DE" sz="14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a:t>
            </a:r>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TRGS 600 bzw. 900 zu Ersatzstoffen,</a:t>
            </a:r>
          </a:p>
          <a:p>
            <a:pPr marL="108000"/>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 Sicherheitsdatenblätter (SDB) sowie die Information in </a:t>
            </a:r>
            <a:r>
              <a:rPr lang="de-DE" sz="1500" b="1" spc="30" dirty="0" err="1">
                <a:solidFill>
                  <a:srgbClr val="1D1F24"/>
                </a:solidFill>
                <a:latin typeface="Segoe UI" panose="020B0502040204020203" pitchFamily="34" charset="0"/>
                <a:ea typeface="Times New Roman" panose="02020603050405020304" pitchFamily="18" charset="0"/>
                <a:cs typeface="Segoe UI" panose="020B0502040204020203" pitchFamily="34" charset="0"/>
              </a:rPr>
              <a:t>DaMaRIS</a:t>
            </a:r>
            <a:endPar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a:p>
            <a:endPar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a:p>
            <a:pPr marL="171450" indent="-171450">
              <a:buFont typeface="Arial" panose="020B0604020202020204" pitchFamily="34" charset="0"/>
              <a:buChar char="•"/>
            </a:pPr>
            <a:r>
              <a:rPr lang="de-DE" sz="16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Vorauswahl potenzieller Alternativen</a:t>
            </a:r>
          </a:p>
          <a:p>
            <a:pPr marL="108000"/>
            <a:r>
              <a:rPr lang="de-DE" sz="14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a:t>
            </a:r>
            <a:r>
              <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a:t>
            </a:r>
            <a:r>
              <a:rPr lang="de-DE" sz="14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a:t>
            </a:r>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Prüfung alternativer Stoffe hinsichtlich ihrer Machbarkeit und des Arbeitsverfahrens</a:t>
            </a:r>
          </a:p>
          <a:p>
            <a:endPar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a:p>
            <a:pPr marL="171450" indent="-171450">
              <a:buFont typeface="Arial" panose="020B0604020202020204" pitchFamily="34" charset="0"/>
              <a:buChar char="•"/>
            </a:pPr>
            <a:r>
              <a:rPr lang="de-DE" sz="16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Wichtige Auswahlkriterien von Ersatzstoffen:</a:t>
            </a:r>
          </a:p>
          <a:p>
            <a:pPr marL="108000"/>
            <a:r>
              <a:rPr lang="de-DE" sz="14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a:t>
            </a:r>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Gesundheitsgefahren</a:t>
            </a:r>
          </a:p>
          <a:p>
            <a:pPr marL="393750" indent="-285750">
              <a:buFontTx/>
              <a:buChar char="-"/>
            </a:pPr>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Physikalisch- und chemische Gefährdungen (z. B. Freisetzungspotenzial, Brand, </a:t>
            </a:r>
          </a:p>
          <a:p>
            <a:pPr marL="108000"/>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Explosion....)   </a:t>
            </a:r>
          </a:p>
          <a:p>
            <a:pPr marL="108000"/>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Technische Eignung für Ihr Verfahren und Ihren Arbeitsvorgang</a:t>
            </a:r>
          </a:p>
          <a:p>
            <a:pPr marL="108000"/>
            <a:r>
              <a:rPr lang="de-DE" sz="15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rPr>
              <a:t>- Umweltaspekte</a:t>
            </a:r>
          </a:p>
          <a:p>
            <a:endParaRPr lang="de-DE" sz="1100" b="1"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p:txBody>
      </p:sp>
      <p:sp>
        <p:nvSpPr>
          <p:cNvPr id="5" name="Foliennummernplatzhalter 1">
            <a:extLst>
              <a:ext uri="{FF2B5EF4-FFF2-40B4-BE49-F238E27FC236}">
                <a16:creationId xmlns:a16="http://schemas.microsoft.com/office/drawing/2014/main" id="{6D0D8F6C-9384-4912-8BED-1A3AAEE70E94}"/>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27</a:t>
            </a:fld>
            <a:endParaRPr lang="de-DE"/>
          </a:p>
        </p:txBody>
      </p:sp>
    </p:spTree>
    <p:extLst>
      <p:ext uri="{BB962C8B-B14F-4D97-AF65-F5344CB8AC3E}">
        <p14:creationId xmlns:p14="http://schemas.microsoft.com/office/powerpoint/2010/main" val="4281655906"/>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8" end="8"/>
                                            </p:txEl>
                                          </p:spTgt>
                                        </p:tgtEl>
                                        <p:attrNameLst>
                                          <p:attrName>style.visibility</p:attrName>
                                        </p:attrNameLst>
                                      </p:cBhvr>
                                      <p:to>
                                        <p:strVal val="visible"/>
                                      </p:to>
                                    </p:set>
                                    <p:animEffect transition="in" filter="fade">
                                      <p:cBhvr>
                                        <p:cTn id="36" dur="1000"/>
                                        <p:tgtEl>
                                          <p:spTgt spid="2">
                                            <p:txEl>
                                              <p:pRg st="8" end="8"/>
                                            </p:txEl>
                                          </p:spTgt>
                                        </p:tgtEl>
                                      </p:cBhvr>
                                    </p:animEffect>
                                    <p:anim calcmode="lin" valueType="num">
                                      <p:cBhvr>
                                        <p:cTn id="37"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1000"/>
                                        <p:tgtEl>
                                          <p:spTgt spid="2">
                                            <p:txEl>
                                              <p:pRg st="9" end="9"/>
                                            </p:txEl>
                                          </p:spTgt>
                                        </p:tgtEl>
                                      </p:cBhvr>
                                    </p:animEffect>
                                    <p:anim calcmode="lin" valueType="num">
                                      <p:cBhvr>
                                        <p:cTn id="4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11" end="11"/>
                                            </p:txEl>
                                          </p:spTgt>
                                        </p:tgtEl>
                                        <p:attrNameLst>
                                          <p:attrName>style.visibility</p:attrName>
                                        </p:attrNameLst>
                                      </p:cBhvr>
                                      <p:to>
                                        <p:strVal val="visible"/>
                                      </p:to>
                                    </p:set>
                                    <p:animEffect transition="in" filter="fade">
                                      <p:cBhvr>
                                        <p:cTn id="48" dur="1000"/>
                                        <p:tgtEl>
                                          <p:spTgt spid="2">
                                            <p:txEl>
                                              <p:pRg st="11" end="11"/>
                                            </p:txEl>
                                          </p:spTgt>
                                        </p:tgtEl>
                                      </p:cBhvr>
                                    </p:animEffect>
                                    <p:anim calcmode="lin" valueType="num">
                                      <p:cBhvr>
                                        <p:cTn id="49"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2">
                                            <p:txEl>
                                              <p:pRg st="12" end="12"/>
                                            </p:txEl>
                                          </p:spTgt>
                                        </p:tgtEl>
                                        <p:attrNameLst>
                                          <p:attrName>style.visibility</p:attrName>
                                        </p:attrNameLst>
                                      </p:cBhvr>
                                      <p:to>
                                        <p:strVal val="visible"/>
                                      </p:to>
                                    </p:set>
                                    <p:animEffect transition="in" filter="fade">
                                      <p:cBhvr>
                                        <p:cTn id="53" dur="1000"/>
                                        <p:tgtEl>
                                          <p:spTgt spid="2">
                                            <p:txEl>
                                              <p:pRg st="12" end="12"/>
                                            </p:txEl>
                                          </p:spTgt>
                                        </p:tgtEl>
                                      </p:cBhvr>
                                    </p:animEffect>
                                    <p:anim calcmode="lin" valueType="num">
                                      <p:cBhvr>
                                        <p:cTn id="54"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2">
                                            <p:txEl>
                                              <p:pRg st="13" end="13"/>
                                            </p:txEl>
                                          </p:spTgt>
                                        </p:tgtEl>
                                        <p:attrNameLst>
                                          <p:attrName>style.visibility</p:attrName>
                                        </p:attrNameLst>
                                      </p:cBhvr>
                                      <p:to>
                                        <p:strVal val="visible"/>
                                      </p:to>
                                    </p:set>
                                    <p:animEffect transition="in" filter="fade">
                                      <p:cBhvr>
                                        <p:cTn id="58" dur="1000"/>
                                        <p:tgtEl>
                                          <p:spTgt spid="2">
                                            <p:txEl>
                                              <p:pRg st="13" end="13"/>
                                            </p:txEl>
                                          </p:spTgt>
                                        </p:tgtEl>
                                      </p:cBhvr>
                                    </p:animEffect>
                                    <p:anim calcmode="lin" valueType="num">
                                      <p:cBhvr>
                                        <p:cTn id="59"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60"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animEffect transition="in" filter="fade">
                                      <p:cBhvr>
                                        <p:cTn id="63" dur="1000"/>
                                        <p:tgtEl>
                                          <p:spTgt spid="2">
                                            <p:txEl>
                                              <p:pRg st="14" end="14"/>
                                            </p:txEl>
                                          </p:spTgt>
                                        </p:tgtEl>
                                      </p:cBhvr>
                                    </p:animEffect>
                                    <p:anim calcmode="lin" valueType="num">
                                      <p:cBhvr>
                                        <p:cTn id="64"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65" dur="1000" fill="hold"/>
                                        <p:tgtEl>
                                          <p:spTgt spid="2">
                                            <p:txEl>
                                              <p:pRg st="14" end="14"/>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
                                            <p:txEl>
                                              <p:pRg st="15" end="15"/>
                                            </p:txEl>
                                          </p:spTgt>
                                        </p:tgtEl>
                                        <p:attrNameLst>
                                          <p:attrName>style.visibility</p:attrName>
                                        </p:attrNameLst>
                                      </p:cBhvr>
                                      <p:to>
                                        <p:strVal val="visible"/>
                                      </p:to>
                                    </p:set>
                                    <p:animEffect transition="in" filter="fade">
                                      <p:cBhvr>
                                        <p:cTn id="68" dur="1000"/>
                                        <p:tgtEl>
                                          <p:spTgt spid="2">
                                            <p:txEl>
                                              <p:pRg st="15" end="15"/>
                                            </p:txEl>
                                          </p:spTgt>
                                        </p:tgtEl>
                                      </p:cBhvr>
                                    </p:animEffect>
                                    <p:anim calcmode="lin" valueType="num">
                                      <p:cBhvr>
                                        <p:cTn id="69" dur="10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70" dur="1000" fill="hold"/>
                                        <p:tgtEl>
                                          <p:spTgt spid="2">
                                            <p:txEl>
                                              <p:pRg st="15" end="15"/>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
                                            <p:txEl>
                                              <p:pRg st="16" end="16"/>
                                            </p:txEl>
                                          </p:spTgt>
                                        </p:tgtEl>
                                        <p:attrNameLst>
                                          <p:attrName>style.visibility</p:attrName>
                                        </p:attrNameLst>
                                      </p:cBhvr>
                                      <p:to>
                                        <p:strVal val="visible"/>
                                      </p:to>
                                    </p:set>
                                    <p:animEffect transition="in" filter="fade">
                                      <p:cBhvr>
                                        <p:cTn id="73" dur="1000"/>
                                        <p:tgtEl>
                                          <p:spTgt spid="2">
                                            <p:txEl>
                                              <p:pRg st="16" end="16"/>
                                            </p:txEl>
                                          </p:spTgt>
                                        </p:tgtEl>
                                      </p:cBhvr>
                                    </p:animEffect>
                                    <p:anim calcmode="lin" valueType="num">
                                      <p:cBhvr>
                                        <p:cTn id="74" dur="10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75" dur="10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46751C9-75CB-41DF-9A41-63F48E0CFFA7}"/>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DE25F683-871A-F4F0-0B1B-5E91862FE5D2}"/>
              </a:ext>
            </a:extLst>
          </p:cNvPr>
          <p:cNvSpPr txBox="1"/>
          <p:nvPr/>
        </p:nvSpPr>
        <p:spPr>
          <a:xfrm>
            <a:off x="215638" y="1135407"/>
            <a:ext cx="8421887" cy="6294031"/>
          </a:xfrm>
          <a:prstGeom prst="rect">
            <a:avLst/>
          </a:prstGeom>
          <a:noFill/>
          <a:ln>
            <a:solidFill>
              <a:schemeClr val="bg1">
                <a:lumMod val="95000"/>
              </a:schemeClr>
            </a:solidFill>
          </a:ln>
        </p:spPr>
        <p:txBody>
          <a:bodyPr wrap="square">
            <a:spAutoFit/>
          </a:bodyPr>
          <a:lstStyle/>
          <a:p>
            <a:r>
              <a:rPr lang="de-DE" sz="16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Schutz von Gesundheit und Leben</a:t>
            </a:r>
          </a:p>
          <a:p>
            <a:endParaRPr lang="de-DE" sz="1600"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Arial" panose="020B0604020202020204" pitchFamily="34" charset="0"/>
              <a:buChar char="•"/>
            </a:pPr>
            <a:r>
              <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KMR-Stoffe</a:t>
            </a:r>
            <a:r>
              <a:rPr lang="de-DE" sz="1500" spc="30" dirty="0">
                <a:solidFill>
                  <a:srgbClr val="1D1F24"/>
                </a:solidFill>
                <a:latin typeface="Arial" panose="020B0604020202020204" pitchFamily="34" charset="0"/>
                <a:ea typeface="Times New Roman" panose="02020603050405020304" pitchFamily="18" charset="0"/>
                <a:cs typeface="Arial" panose="020B0604020202020204" pitchFamily="34" charset="0"/>
              </a:rPr>
              <a:t> können bereits in kleinen Mengen schwere gesundheitliche Schäden verursachen und müssen daher substituiert werde bzw. minimiert werden, wodurch die Belastung für Beschäftigte, Studierende, Umwelt und Dritte reduziert wird. </a:t>
            </a:r>
          </a:p>
          <a:p>
            <a:endParaRPr lang="de-DE" sz="1500" b="1"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pPr marL="285750" lvl="0" indent="-285750" algn="just">
              <a:buFont typeface="Arial" panose="020B0604020202020204" pitchFamily="34" charset="0"/>
              <a:buChar char="•"/>
            </a:pPr>
            <a:r>
              <a:rPr lang="de-DE" sz="1500" spc="30" dirty="0">
                <a:solidFill>
                  <a:srgbClr val="1D1F24"/>
                </a:solidFill>
                <a:latin typeface="Arial" panose="020B0604020202020204" pitchFamily="34" charset="0"/>
                <a:cs typeface="Arial" panose="020B0604020202020204" pitchFamily="34" charset="0"/>
              </a:rPr>
              <a:t>Arbeitgeber (Führungskräfte vertreten den Arbeitgeber) sind daher verpflichtet (§ 5 ArbSchG), individuelle </a:t>
            </a:r>
            <a:r>
              <a:rPr lang="de-DE" sz="1500" b="1" spc="30" dirty="0">
                <a:solidFill>
                  <a:srgbClr val="1D1F24"/>
                </a:solidFill>
                <a:latin typeface="Arial" panose="020B0604020202020204" pitchFamily="34" charset="0"/>
                <a:cs typeface="Arial" panose="020B0604020202020204" pitchFamily="34" charset="0"/>
              </a:rPr>
              <a:t>Gefährdungsbeurteilungen</a:t>
            </a:r>
            <a:r>
              <a:rPr lang="de-DE" sz="1500" spc="30" dirty="0">
                <a:solidFill>
                  <a:srgbClr val="1D1F24"/>
                </a:solidFill>
                <a:latin typeface="Arial" panose="020B0604020202020204" pitchFamily="34" charset="0"/>
                <a:cs typeface="Arial" panose="020B0604020202020204" pitchFamily="34" charset="0"/>
              </a:rPr>
              <a:t> von KMR-Stoffen durchzuführen</a:t>
            </a:r>
          </a:p>
          <a:p>
            <a:pPr lvl="0" algn="just"/>
            <a:endParaRPr lang="de-DE" sz="1500" spc="30" dirty="0">
              <a:solidFill>
                <a:srgbClr val="1D1F24"/>
              </a:solidFill>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de-DE" sz="1500" spc="30" dirty="0">
                <a:solidFill>
                  <a:srgbClr val="1D1F24"/>
                </a:solidFill>
                <a:latin typeface="Arial" panose="020B0604020202020204" pitchFamily="34" charset="0"/>
                <a:cs typeface="Arial" panose="020B0604020202020204" pitchFamily="34" charset="0"/>
              </a:rPr>
              <a:t>Gleichzeitig ist ausführlich zu </a:t>
            </a:r>
            <a:r>
              <a:rPr lang="de-DE" sz="1500" b="1" spc="30" dirty="0">
                <a:solidFill>
                  <a:srgbClr val="1D1F24"/>
                </a:solidFill>
                <a:latin typeface="Arial" panose="020B0604020202020204" pitchFamily="34" charset="0"/>
                <a:cs typeface="Arial" panose="020B0604020202020204" pitchFamily="34" charset="0"/>
              </a:rPr>
              <a:t>dokumentieren</a:t>
            </a:r>
            <a:r>
              <a:rPr lang="de-DE" sz="1500" spc="30" dirty="0">
                <a:solidFill>
                  <a:srgbClr val="1D1F24"/>
                </a:solidFill>
                <a:latin typeface="Arial" panose="020B0604020202020204" pitchFamily="34" charset="0"/>
                <a:cs typeface="Arial" panose="020B0604020202020204" pitchFamily="34" charset="0"/>
              </a:rPr>
              <a:t>, warum </a:t>
            </a:r>
            <a:r>
              <a:rPr lang="de-DE" sz="1500" b="1" spc="30" dirty="0">
                <a:solidFill>
                  <a:srgbClr val="FF0000"/>
                </a:solidFill>
                <a:latin typeface="Arial" panose="020B0604020202020204" pitchFamily="34" charset="0"/>
                <a:cs typeface="Arial" panose="020B0604020202020204" pitchFamily="34" charset="0"/>
              </a:rPr>
              <a:t>keine Substitution </a:t>
            </a:r>
            <a:r>
              <a:rPr lang="de-DE" sz="1500" spc="30" dirty="0">
                <a:solidFill>
                  <a:srgbClr val="1D1F24"/>
                </a:solidFill>
                <a:latin typeface="Arial" panose="020B0604020202020204" pitchFamily="34" charset="0"/>
                <a:cs typeface="Arial" panose="020B0604020202020204" pitchFamily="34" charset="0"/>
              </a:rPr>
              <a:t>möglich war</a:t>
            </a:r>
          </a:p>
          <a:p>
            <a:pPr lvl="0" algn="just"/>
            <a:endParaRPr lang="de-DE" sz="1500" spc="30" dirty="0">
              <a:solidFill>
                <a:srgbClr val="1D1F24"/>
              </a:solidFill>
              <a:latin typeface="Arial" panose="020B0604020202020204" pitchFamily="34" charset="0"/>
              <a:cs typeface="Arial" panose="020B0604020202020204" pitchFamily="34" charset="0"/>
            </a:endParaRPr>
          </a:p>
          <a:p>
            <a:pPr lvl="0">
              <a:spcAft>
                <a:spcPts val="600"/>
              </a:spcAft>
            </a:pPr>
            <a:r>
              <a:rPr lang="de-DE" sz="1500" b="1" spc="30" dirty="0">
                <a:solidFill>
                  <a:srgbClr val="1D1F24"/>
                </a:solidFill>
                <a:latin typeface="Arial" panose="020B0604020202020204" pitchFamily="34" charset="0"/>
                <a:cs typeface="Arial" panose="020B0604020202020204" pitchFamily="34" charset="0"/>
              </a:rPr>
              <a:t>Was muss in dieser Dokumentation enthalten sein?</a:t>
            </a:r>
          </a:p>
          <a:p>
            <a:pPr marL="285750" lvl="0" indent="-285750">
              <a:spcAft>
                <a:spcPts val="600"/>
              </a:spcAft>
              <a:buFont typeface="Arial" panose="020B0604020202020204" pitchFamily="34" charset="0"/>
              <a:buChar char="•"/>
            </a:pPr>
            <a:r>
              <a:rPr lang="de-DE" sz="1500" spc="30" dirty="0">
                <a:solidFill>
                  <a:srgbClr val="1D1F24"/>
                </a:solidFill>
                <a:latin typeface="Arial" panose="020B0604020202020204" pitchFamily="34" charset="0"/>
                <a:cs typeface="Arial" panose="020B0604020202020204" pitchFamily="34" charset="0"/>
              </a:rPr>
              <a:t>die individuelle Gefährdungsbeurteilung der zu substituierenden KMR-Substanz </a:t>
            </a:r>
          </a:p>
          <a:p>
            <a:pPr marL="285750" lvl="0" indent="-285750">
              <a:spcAft>
                <a:spcPts val="600"/>
              </a:spcAft>
              <a:buFont typeface="Arial" panose="020B0604020202020204" pitchFamily="34" charset="0"/>
              <a:buChar char="•"/>
            </a:pPr>
            <a:r>
              <a:rPr lang="de-DE" sz="1500" spc="30" dirty="0">
                <a:solidFill>
                  <a:srgbClr val="1D1F24"/>
                </a:solidFill>
                <a:latin typeface="Arial" panose="020B0604020202020204" pitchFamily="34" charset="0"/>
                <a:cs typeface="Arial" panose="020B0604020202020204" pitchFamily="34" charset="0"/>
              </a:rPr>
              <a:t>angewandte Arbeitsverfahren mit den entsprechenden KMR-Stoffen</a:t>
            </a:r>
          </a:p>
          <a:p>
            <a:pPr marL="285750" lvl="0" indent="-285750">
              <a:spcAft>
                <a:spcPts val="600"/>
              </a:spcAft>
              <a:buFont typeface="Arial" panose="020B0604020202020204" pitchFamily="34" charset="0"/>
              <a:buChar char="•"/>
            </a:pPr>
            <a:r>
              <a:rPr lang="de-DE" sz="1500" spc="30" dirty="0">
                <a:solidFill>
                  <a:srgbClr val="1D1F24"/>
                </a:solidFill>
                <a:latin typeface="Arial" panose="020B0604020202020204" pitchFamily="34" charset="0"/>
                <a:cs typeface="Arial" panose="020B0604020202020204" pitchFamily="34" charset="0"/>
              </a:rPr>
              <a:t>eine intensive Recherche nach alternativen Stoffen oder Arbeitsverfahren, welche im Ergebnis hier im </a:t>
            </a:r>
            <a:r>
              <a:rPr lang="de-DE" sz="1500" b="1" spc="30" dirty="0">
                <a:solidFill>
                  <a:srgbClr val="FF0000"/>
                </a:solidFill>
                <a:latin typeface="Arial" panose="020B0604020202020204" pitchFamily="34" charset="0"/>
                <a:cs typeface="Arial" panose="020B0604020202020204" pitchFamily="34" charset="0"/>
              </a:rPr>
              <a:t>Ausnahmefall eine Substanzsubstitution ausschließt</a:t>
            </a:r>
          </a:p>
          <a:p>
            <a:pPr lvl="0">
              <a:spcAft>
                <a:spcPts val="600"/>
              </a:spcAft>
            </a:pPr>
            <a:endParaRPr lang="de-DE" sz="1500" b="1" spc="30" dirty="0">
              <a:solidFill>
                <a:srgbClr val="FF0000"/>
              </a:solidFill>
              <a:latin typeface="Arial" panose="020B0604020202020204" pitchFamily="34" charset="0"/>
              <a:cs typeface="Arial" panose="020B0604020202020204" pitchFamily="34" charset="0"/>
            </a:endParaRPr>
          </a:p>
          <a:p>
            <a:pPr lvl="0">
              <a:spcAft>
                <a:spcPts val="600"/>
              </a:spcAft>
            </a:pPr>
            <a:r>
              <a:rPr lang="de-DE" sz="1500" b="1" spc="30" dirty="0">
                <a:solidFill>
                  <a:srgbClr val="FF0000"/>
                </a:solidFill>
                <a:latin typeface="Arial" panose="020B0604020202020204" pitchFamily="34" charset="0"/>
                <a:cs typeface="Arial" panose="020B0604020202020204" pitchFamily="34" charset="0"/>
              </a:rPr>
              <a:t>Konsequenzen</a:t>
            </a:r>
          </a:p>
          <a:p>
            <a:pPr marL="285750" lvl="0" indent="-285750">
              <a:spcAft>
                <a:spcPts val="600"/>
              </a:spcAft>
              <a:buFont typeface="Arial" panose="020B0604020202020204" pitchFamily="34" charset="0"/>
              <a:buChar char="•"/>
            </a:pPr>
            <a:r>
              <a:rPr lang="de-DE" sz="1500" b="1" spc="30" dirty="0">
                <a:solidFill>
                  <a:srgbClr val="FF0000"/>
                </a:solidFill>
                <a:latin typeface="Arial" panose="020B0604020202020204" pitchFamily="34" charset="0"/>
                <a:cs typeface="Arial" panose="020B0604020202020204" pitchFamily="34" charset="0"/>
              </a:rPr>
              <a:t>Schadstoffkonzentrationen müssen erfasst werden und bei Überschreitung muss ein Expositionsverzeichnis erstellt und 40 Jahre aufbewahrt werden!</a:t>
            </a:r>
          </a:p>
          <a:p>
            <a:pPr marL="285750" lvl="0" indent="-285750">
              <a:spcAft>
                <a:spcPts val="600"/>
              </a:spcAft>
              <a:buFont typeface="Arial" panose="020B0604020202020204" pitchFamily="34" charset="0"/>
              <a:buChar char="•"/>
            </a:pPr>
            <a:endParaRPr lang="de-DE" sz="1500" b="1" spc="30" dirty="0">
              <a:solidFill>
                <a:srgbClr val="FF0000"/>
              </a:solidFill>
              <a:latin typeface="Arial" panose="020B0604020202020204" pitchFamily="34" charset="0"/>
              <a:cs typeface="Arial" panose="020B0604020202020204" pitchFamily="34" charset="0"/>
            </a:endParaRPr>
          </a:p>
          <a:p>
            <a:pPr lvl="0">
              <a:spcAft>
                <a:spcPts val="600"/>
              </a:spcAft>
            </a:pPr>
            <a:endParaRPr lang="de-DE" sz="1500" spc="30" dirty="0">
              <a:solidFill>
                <a:srgbClr val="1D1F24"/>
              </a:solidFill>
              <a:latin typeface="Arial" panose="020B0604020202020204" pitchFamily="34" charset="0"/>
              <a:cs typeface="Arial" panose="020B0604020202020204" pitchFamily="34" charset="0"/>
            </a:endParaRPr>
          </a:p>
          <a:p>
            <a:pPr lvl="0"/>
            <a:endParaRPr lang="de-DE" sz="1500" spc="30" dirty="0">
              <a:solidFill>
                <a:srgbClr val="1D1F24"/>
              </a:solidFill>
              <a:latin typeface="Arial" panose="020B0604020202020204" pitchFamily="34" charset="0"/>
              <a:cs typeface="Arial" panose="020B0604020202020204" pitchFamily="34" charset="0"/>
            </a:endParaRPr>
          </a:p>
          <a:p>
            <a:endParaRPr lang="de-DE" sz="11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p:txBody>
      </p:sp>
      <p:graphicFrame>
        <p:nvGraphicFramePr>
          <p:cNvPr id="7" name="Tabelle 6">
            <a:extLst>
              <a:ext uri="{FF2B5EF4-FFF2-40B4-BE49-F238E27FC236}">
                <a16:creationId xmlns:a16="http://schemas.microsoft.com/office/drawing/2014/main" id="{2C2C552A-B6AE-42F4-AE0C-FED2269030F6}"/>
              </a:ext>
            </a:extLst>
          </p:cNvPr>
          <p:cNvGraphicFramePr>
            <a:graphicFrameLocks noGrp="1"/>
          </p:cNvGraphicFramePr>
          <p:nvPr>
            <p:extLst>
              <p:ext uri="{D42A27DB-BD31-4B8C-83A1-F6EECF244321}">
                <p14:modId xmlns:p14="http://schemas.microsoft.com/office/powerpoint/2010/main" val="1891466798"/>
              </p:ext>
            </p:extLst>
          </p:nvPr>
        </p:nvGraphicFramePr>
        <p:xfrm>
          <a:off x="1992086" y="119603"/>
          <a:ext cx="6520432" cy="853440"/>
        </p:xfrm>
        <a:graphic>
          <a:graphicData uri="http://schemas.openxmlformats.org/drawingml/2006/table">
            <a:tbl>
              <a:tblPr firstRow="1" bandRow="1">
                <a:tableStyleId>{5C22544A-7EE6-4342-B048-85BDC9FD1C3A}</a:tableStyleId>
              </a:tblPr>
              <a:tblGrid>
                <a:gridCol w="6520432">
                  <a:extLst>
                    <a:ext uri="{9D8B030D-6E8A-4147-A177-3AD203B41FA5}">
                      <a16:colId xmlns:a16="http://schemas.microsoft.com/office/drawing/2014/main" val="3820980980"/>
                    </a:ext>
                  </a:extLst>
                </a:gridCol>
              </a:tblGrid>
              <a:tr h="620626">
                <a:tc>
                  <a:txBody>
                    <a:bodyPr/>
                    <a:lstStyle/>
                    <a:p>
                      <a:pPr algn="ctr"/>
                      <a:r>
                        <a:rPr lang="de-DE" sz="2400" b="1" dirty="0">
                          <a:solidFill>
                            <a:schemeClr val="tx1"/>
                          </a:solidFill>
                          <a:latin typeface="Arial" panose="020B0604020202020204" pitchFamily="34" charset="0"/>
                          <a:cs typeface="Arial" panose="020B0604020202020204" pitchFamily="34" charset="0"/>
                        </a:rPr>
                        <a:t>D-5: Umgang mit KMR-Stoffen</a:t>
                      </a:r>
                    </a:p>
                    <a:p>
                      <a:pPr algn="ctr"/>
                      <a:endParaRPr lang="de-DE" sz="1300" b="1" dirty="0">
                        <a:solidFill>
                          <a:schemeClr val="tx1"/>
                        </a:solidFill>
                        <a:latin typeface="Arial" panose="020B0604020202020204" pitchFamily="34" charset="0"/>
                        <a:cs typeface="Arial" panose="020B0604020202020204" pitchFamily="34" charset="0"/>
                      </a:endParaRPr>
                    </a:p>
                    <a:p>
                      <a:pPr algn="ctr"/>
                      <a:endParaRPr lang="de-DE" sz="1300" b="1" dirty="0">
                        <a:solidFill>
                          <a:srgbClr val="99CCFF"/>
                        </a:solidFill>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sp>
        <p:nvSpPr>
          <p:cNvPr id="4" name="Foliennummernplatzhalter 1">
            <a:extLst>
              <a:ext uri="{FF2B5EF4-FFF2-40B4-BE49-F238E27FC236}">
                <a16:creationId xmlns:a16="http://schemas.microsoft.com/office/drawing/2014/main" id="{FAAE9F79-A3EA-4E02-9A70-4B6FDF819AB9}"/>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28</a:t>
            </a:fld>
            <a:endParaRPr lang="de-DE"/>
          </a:p>
        </p:txBody>
      </p:sp>
    </p:spTree>
    <p:extLst>
      <p:ext uri="{BB962C8B-B14F-4D97-AF65-F5344CB8AC3E}">
        <p14:creationId xmlns:p14="http://schemas.microsoft.com/office/powerpoint/2010/main" val="1314897091"/>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1000"/>
                                        <p:tgtEl>
                                          <p:spTgt spid="6">
                                            <p:txEl>
                                              <p:pRg st="4" end="4"/>
                                            </p:txEl>
                                          </p:spTgt>
                                        </p:tgtEl>
                                      </p:cBhvr>
                                    </p:animEffect>
                                    <p:anim calcmode="lin" valueType="num">
                                      <p:cBhvr>
                                        <p:cTn id="20"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6" end="6"/>
                                            </p:txEl>
                                          </p:spTgt>
                                        </p:tgtEl>
                                        <p:attrNameLst>
                                          <p:attrName>style.visibility</p:attrName>
                                        </p:attrNameLst>
                                      </p:cBhvr>
                                      <p:to>
                                        <p:strVal val="visible"/>
                                      </p:to>
                                    </p:set>
                                    <p:animEffect transition="in" filter="fade">
                                      <p:cBhvr>
                                        <p:cTn id="26" dur="1000"/>
                                        <p:tgtEl>
                                          <p:spTgt spid="6">
                                            <p:txEl>
                                              <p:pRg st="6" end="6"/>
                                            </p:txEl>
                                          </p:spTgt>
                                        </p:tgtEl>
                                      </p:cBhvr>
                                    </p:animEffect>
                                    <p:anim calcmode="lin" valueType="num">
                                      <p:cBhvr>
                                        <p:cTn id="27"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fade">
                                      <p:cBhvr>
                                        <p:cTn id="33" dur="1000"/>
                                        <p:tgtEl>
                                          <p:spTgt spid="6">
                                            <p:txEl>
                                              <p:pRg st="8" end="8"/>
                                            </p:txEl>
                                          </p:spTgt>
                                        </p:tgtEl>
                                      </p:cBhvr>
                                    </p:animEffect>
                                    <p:anim calcmode="lin" valueType="num">
                                      <p:cBhvr>
                                        <p:cTn id="3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fade">
                                      <p:cBhvr>
                                        <p:cTn id="40" dur="1000"/>
                                        <p:tgtEl>
                                          <p:spTgt spid="6">
                                            <p:txEl>
                                              <p:pRg st="9" end="9"/>
                                            </p:txEl>
                                          </p:spTgt>
                                        </p:tgtEl>
                                      </p:cBhvr>
                                    </p:animEffect>
                                    <p:anim calcmode="lin" valueType="num">
                                      <p:cBhvr>
                                        <p:cTn id="41"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fade">
                                      <p:cBhvr>
                                        <p:cTn id="47" dur="1000"/>
                                        <p:tgtEl>
                                          <p:spTgt spid="6">
                                            <p:txEl>
                                              <p:pRg st="10" end="10"/>
                                            </p:txEl>
                                          </p:spTgt>
                                        </p:tgtEl>
                                      </p:cBhvr>
                                    </p:animEffect>
                                    <p:anim calcmode="lin" valueType="num">
                                      <p:cBhvr>
                                        <p:cTn id="48"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11" end="11"/>
                                            </p:txEl>
                                          </p:spTgt>
                                        </p:tgtEl>
                                        <p:attrNameLst>
                                          <p:attrName>style.visibility</p:attrName>
                                        </p:attrNameLst>
                                      </p:cBhvr>
                                      <p:to>
                                        <p:strVal val="visible"/>
                                      </p:to>
                                    </p:set>
                                    <p:animEffect transition="in" filter="fade">
                                      <p:cBhvr>
                                        <p:cTn id="54" dur="1000"/>
                                        <p:tgtEl>
                                          <p:spTgt spid="6">
                                            <p:txEl>
                                              <p:pRg st="11" end="11"/>
                                            </p:txEl>
                                          </p:spTgt>
                                        </p:tgtEl>
                                      </p:cBhvr>
                                    </p:animEffect>
                                    <p:anim calcmode="lin" valueType="num">
                                      <p:cBhvr>
                                        <p:cTn id="55"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13" end="13"/>
                                            </p:txEl>
                                          </p:spTgt>
                                        </p:tgtEl>
                                        <p:attrNameLst>
                                          <p:attrName>style.visibility</p:attrName>
                                        </p:attrNameLst>
                                      </p:cBhvr>
                                      <p:to>
                                        <p:strVal val="visible"/>
                                      </p:to>
                                    </p:set>
                                    <p:animEffect transition="in" filter="fade">
                                      <p:cBhvr>
                                        <p:cTn id="61" dur="1000"/>
                                        <p:tgtEl>
                                          <p:spTgt spid="6">
                                            <p:txEl>
                                              <p:pRg st="13" end="13"/>
                                            </p:txEl>
                                          </p:spTgt>
                                        </p:tgtEl>
                                      </p:cBhvr>
                                    </p:animEffect>
                                    <p:anim calcmode="lin" valueType="num">
                                      <p:cBhvr>
                                        <p:cTn id="62"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14" end="14"/>
                                            </p:txEl>
                                          </p:spTgt>
                                        </p:tgtEl>
                                        <p:attrNameLst>
                                          <p:attrName>style.visibility</p:attrName>
                                        </p:attrNameLst>
                                      </p:cBhvr>
                                      <p:to>
                                        <p:strVal val="visible"/>
                                      </p:to>
                                    </p:set>
                                    <p:animEffect transition="in" filter="fade">
                                      <p:cBhvr>
                                        <p:cTn id="68" dur="1000"/>
                                        <p:tgtEl>
                                          <p:spTgt spid="6">
                                            <p:txEl>
                                              <p:pRg st="14" end="14"/>
                                            </p:txEl>
                                          </p:spTgt>
                                        </p:tgtEl>
                                      </p:cBhvr>
                                    </p:animEffect>
                                    <p:anim calcmode="lin" valueType="num">
                                      <p:cBhvr>
                                        <p:cTn id="69"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46751C9-75CB-41DF-9A41-63F48E0CFFA7}"/>
            </a:ext>
          </a:extLst>
        </p:cNvPr>
        <p:cNvGrpSpPr/>
        <p:nvPr/>
      </p:nvGrpSpPr>
      <p:grpSpPr>
        <a:xfrm>
          <a:off x="0" y="0"/>
          <a:ext cx="0" cy="0"/>
          <a:chOff x="0" y="0"/>
          <a:chExt cx="0" cy="0"/>
        </a:xfrm>
      </p:grpSpPr>
      <p:sp>
        <p:nvSpPr>
          <p:cNvPr id="6" name="Textfeld 5">
            <a:extLst>
              <a:ext uri="{FF2B5EF4-FFF2-40B4-BE49-F238E27FC236}">
                <a16:creationId xmlns:a16="http://schemas.microsoft.com/office/drawing/2014/main" id="{DE25F683-871A-F4F0-0B1B-5E91862FE5D2}"/>
              </a:ext>
            </a:extLst>
          </p:cNvPr>
          <p:cNvSpPr txBox="1"/>
          <p:nvPr/>
        </p:nvSpPr>
        <p:spPr>
          <a:xfrm>
            <a:off x="315260" y="1678043"/>
            <a:ext cx="8421887" cy="3524042"/>
          </a:xfrm>
          <a:prstGeom prst="rect">
            <a:avLst/>
          </a:prstGeom>
          <a:noFill/>
          <a:ln>
            <a:solidFill>
              <a:schemeClr val="bg1">
                <a:lumMod val="95000"/>
              </a:schemeClr>
            </a:solidFill>
          </a:ln>
        </p:spPr>
        <p:txBody>
          <a:bodyPr wrap="square">
            <a:spAutoFit/>
          </a:bodyPr>
          <a:lstStyle/>
          <a:p>
            <a:r>
              <a:rPr lang="de-DE" sz="1600" b="1" spc="30" dirty="0">
                <a:solidFill>
                  <a:srgbClr val="1D1F24"/>
                </a:solidFill>
                <a:latin typeface="Arial" panose="020B0604020202020204" pitchFamily="34" charset="0"/>
                <a:ea typeface="Times New Roman" panose="02020603050405020304" pitchFamily="18" charset="0"/>
                <a:cs typeface="Arial" panose="020B0604020202020204" pitchFamily="34" charset="0"/>
              </a:rPr>
              <a:t>Schutz von Gesundheit und Leben</a:t>
            </a:r>
          </a:p>
          <a:p>
            <a:pPr marL="285750" indent="-285750" algn="just"/>
            <a:endParaRPr lang="de-DE" sz="1600" spc="30" dirty="0">
              <a:solidFill>
                <a:srgbClr val="1D1F24"/>
              </a:solidFill>
              <a:latin typeface="Arial" panose="020B0604020202020204" pitchFamily="34" charset="0"/>
              <a:ea typeface="Times New Roman" panose="02020603050405020304" pitchFamily="18" charset="0"/>
              <a:cs typeface="Arial" panose="020B0604020202020204" pitchFamily="34" charset="0"/>
            </a:endParaRPr>
          </a:p>
          <a:p>
            <a:pPr marL="285750" indent="-285750" algn="just">
              <a:spcAft>
                <a:spcPts val="1200"/>
              </a:spcAft>
            </a:pPr>
            <a:r>
              <a:rPr lang="de-DE" sz="1500" b="1" spc="30" dirty="0">
                <a:solidFill>
                  <a:srgbClr val="00B050"/>
                </a:solidFill>
                <a:latin typeface="Arial" panose="020B0604020202020204" pitchFamily="34" charset="0"/>
                <a:ea typeface="Times New Roman" panose="02020603050405020304" pitchFamily="18" charset="0"/>
                <a:cs typeface="Arial" panose="020B0604020202020204" pitchFamily="34" charset="0"/>
              </a:rPr>
              <a:t>Status Quo KMR-Stoffe</a:t>
            </a:r>
            <a:r>
              <a:rPr lang="de-DE" sz="1500" spc="30" dirty="0">
                <a:solidFill>
                  <a:srgbClr val="00B050"/>
                </a:solidFill>
                <a:latin typeface="Arial" panose="020B0604020202020204" pitchFamily="34" charset="0"/>
                <a:ea typeface="Times New Roman" panose="02020603050405020304" pitchFamily="18" charset="0"/>
                <a:cs typeface="Arial" panose="020B0604020202020204" pitchFamily="34" charset="0"/>
              </a:rPr>
              <a:t> </a:t>
            </a:r>
            <a:r>
              <a:rPr lang="de-DE" sz="1500" b="1" spc="30" dirty="0">
                <a:solidFill>
                  <a:srgbClr val="00B050"/>
                </a:solidFill>
                <a:latin typeface="Arial" panose="020B0604020202020204" pitchFamily="34" charset="0"/>
                <a:ea typeface="Times New Roman" panose="02020603050405020304" pitchFamily="18" charset="0"/>
                <a:cs typeface="Arial" panose="020B0604020202020204" pitchFamily="34" charset="0"/>
              </a:rPr>
              <a:t>am Institut 360</a:t>
            </a:r>
          </a:p>
          <a:p>
            <a:pPr marL="285750" indent="-285750" algn="just">
              <a:spcAft>
                <a:spcPts val="1200"/>
              </a:spcAft>
              <a:buFont typeface="Arial" pitchFamily="34" charset="0"/>
              <a:buChar char="•"/>
            </a:pPr>
            <a:r>
              <a:rPr lang="de-DE" sz="1500" spc="30" dirty="0">
                <a:solidFill>
                  <a:srgbClr val="1D1F24"/>
                </a:solidFill>
                <a:latin typeface="Arial" panose="020B0604020202020204" pitchFamily="34" charset="0"/>
                <a:cs typeface="Arial" panose="020B0604020202020204" pitchFamily="34" charset="0"/>
              </a:rPr>
              <a:t>eine Prüfung auf KMR-Stoffe via </a:t>
            </a:r>
            <a:r>
              <a:rPr lang="de-DE" sz="1500" b="1" spc="30" dirty="0" err="1">
                <a:solidFill>
                  <a:srgbClr val="FF0000"/>
                </a:solidFill>
                <a:latin typeface="Arial" panose="020B0604020202020204" pitchFamily="34" charset="0"/>
                <a:cs typeface="Arial" panose="020B0604020202020204" pitchFamily="34" charset="0"/>
              </a:rPr>
              <a:t>DaMaRIS</a:t>
            </a:r>
            <a:r>
              <a:rPr lang="de-DE" sz="1500" spc="30" dirty="0">
                <a:solidFill>
                  <a:srgbClr val="1D1F24"/>
                </a:solidFill>
                <a:latin typeface="Arial" panose="020B0604020202020204" pitchFamily="34" charset="0"/>
                <a:cs typeface="Arial" panose="020B0604020202020204" pitchFamily="34" charset="0"/>
              </a:rPr>
              <a:t> wurde im Frühjahr 2025 durchgeführt und 25 verschiedene KMR-Stoffe erfasst</a:t>
            </a:r>
          </a:p>
          <a:p>
            <a:pPr marL="285750" indent="-285750" algn="just">
              <a:spcAft>
                <a:spcPts val="1200"/>
              </a:spcAft>
              <a:buFont typeface="Arial" pitchFamily="34" charset="0"/>
              <a:buChar char="•"/>
            </a:pPr>
            <a:r>
              <a:rPr lang="de-DE" sz="1500" spc="30" dirty="0">
                <a:solidFill>
                  <a:srgbClr val="1D1F24"/>
                </a:solidFill>
                <a:latin typeface="Arial" panose="020B0604020202020204" pitchFamily="34" charset="0"/>
                <a:cs typeface="Arial" panose="020B0604020202020204" pitchFamily="34" charset="0"/>
              </a:rPr>
              <a:t>bis auf </a:t>
            </a:r>
            <a:r>
              <a:rPr lang="de-DE" sz="1500" b="1" spc="30" dirty="0">
                <a:solidFill>
                  <a:srgbClr val="1D1F24"/>
                </a:solidFill>
                <a:latin typeface="Arial" panose="020B0604020202020204" pitchFamily="34" charset="0"/>
                <a:cs typeface="Arial" panose="020B0604020202020204" pitchFamily="34" charset="0"/>
              </a:rPr>
              <a:t>eine Substanz </a:t>
            </a:r>
            <a:r>
              <a:rPr lang="de-DE" sz="1500" spc="30" dirty="0">
                <a:solidFill>
                  <a:srgbClr val="1D1F24"/>
                </a:solidFill>
                <a:latin typeface="Arial" panose="020B0604020202020204" pitchFamily="34" charset="0"/>
                <a:cs typeface="Arial" panose="020B0604020202020204" pitchFamily="34" charset="0"/>
              </a:rPr>
              <a:t>(Nickelchlorid) wurden </a:t>
            </a:r>
            <a:r>
              <a:rPr lang="de-DE" sz="1500" b="1" spc="30" dirty="0">
                <a:solidFill>
                  <a:srgbClr val="1D1F24"/>
                </a:solidFill>
                <a:latin typeface="Arial" panose="020B0604020202020204" pitchFamily="34" charset="0"/>
                <a:cs typeface="Arial" panose="020B0604020202020204" pitchFamily="34" charset="0"/>
              </a:rPr>
              <a:t>alle vorschriftsgerecht entsorgt!!</a:t>
            </a:r>
          </a:p>
          <a:p>
            <a:pPr marL="285750" indent="-285750" algn="just">
              <a:spcAft>
                <a:spcPts val="1200"/>
              </a:spcAft>
              <a:buFont typeface="Arial" pitchFamily="34" charset="0"/>
              <a:buChar char="•"/>
            </a:pPr>
            <a:r>
              <a:rPr lang="de-DE" sz="1500" spc="30" dirty="0">
                <a:solidFill>
                  <a:srgbClr val="1D1F24"/>
                </a:solidFill>
                <a:latin typeface="Arial" panose="020B0604020202020204" pitchFamily="34" charset="0"/>
                <a:cs typeface="Arial" panose="020B0604020202020204" pitchFamily="34" charset="0"/>
              </a:rPr>
              <a:t>der weitere Umgang mit dieser Substanz ist via Gefährdungsbeurteilung zu dokumentieren bzw. falls möglich, zu substituieren…</a:t>
            </a:r>
          </a:p>
          <a:p>
            <a:pPr lvl="0" algn="just">
              <a:spcAft>
                <a:spcPts val="1200"/>
              </a:spcAft>
              <a:buFont typeface="Arial" pitchFamily="34" charset="0"/>
              <a:buChar char="•"/>
            </a:pPr>
            <a:r>
              <a:rPr lang="de-DE" sz="1500" spc="30" dirty="0">
                <a:solidFill>
                  <a:srgbClr val="1D1F24"/>
                </a:solidFill>
                <a:latin typeface="Arial" panose="020B0604020202020204" pitchFamily="34" charset="0"/>
                <a:cs typeface="Arial" panose="020B0604020202020204" pitchFamily="34" charset="0"/>
              </a:rPr>
              <a:t>    </a:t>
            </a:r>
            <a:r>
              <a:rPr lang="de-DE" sz="1500" b="1" spc="30" dirty="0">
                <a:solidFill>
                  <a:srgbClr val="1D1F24"/>
                </a:solidFill>
                <a:latin typeface="Arial" panose="020B0604020202020204" pitchFamily="34" charset="0"/>
                <a:cs typeface="Arial" panose="020B0604020202020204" pitchFamily="34" charset="0"/>
              </a:rPr>
              <a:t>alle Neuzugänge an KMR-Stoffen bedürfen zukünftig einer eingehenden Evaluierung                                                           </a:t>
            </a:r>
          </a:p>
          <a:p>
            <a:pPr lvl="0" algn="just">
              <a:spcAft>
                <a:spcPts val="1200"/>
              </a:spcAft>
            </a:pPr>
            <a:r>
              <a:rPr lang="de-DE" sz="1500" b="1" spc="30" dirty="0">
                <a:solidFill>
                  <a:srgbClr val="1D1F24"/>
                </a:solidFill>
                <a:latin typeface="Arial" panose="020B0604020202020204" pitchFamily="34" charset="0"/>
                <a:cs typeface="Arial" panose="020B0604020202020204" pitchFamily="34" charset="0"/>
              </a:rPr>
              <a:t>      </a:t>
            </a:r>
          </a:p>
          <a:p>
            <a:endParaRPr lang="de-DE" sz="1100" spc="30" dirty="0">
              <a:solidFill>
                <a:srgbClr val="1D1F24"/>
              </a:solidFill>
              <a:latin typeface="Segoe UI" panose="020B0502040204020203" pitchFamily="34" charset="0"/>
              <a:ea typeface="Times New Roman" panose="02020603050405020304" pitchFamily="18" charset="0"/>
              <a:cs typeface="Segoe UI" panose="020B0502040204020203" pitchFamily="34" charset="0"/>
            </a:endParaRPr>
          </a:p>
        </p:txBody>
      </p:sp>
      <p:graphicFrame>
        <p:nvGraphicFramePr>
          <p:cNvPr id="7" name="Tabelle 6">
            <a:extLst>
              <a:ext uri="{FF2B5EF4-FFF2-40B4-BE49-F238E27FC236}">
                <a16:creationId xmlns:a16="http://schemas.microsoft.com/office/drawing/2014/main" id="{2C2C552A-B6AE-42F4-AE0C-FED2269030F6}"/>
              </a:ext>
            </a:extLst>
          </p:cNvPr>
          <p:cNvGraphicFramePr>
            <a:graphicFrameLocks noGrp="1"/>
          </p:cNvGraphicFramePr>
          <p:nvPr/>
        </p:nvGraphicFramePr>
        <p:xfrm>
          <a:off x="1796143" y="250231"/>
          <a:ext cx="6520432" cy="853440"/>
        </p:xfrm>
        <a:graphic>
          <a:graphicData uri="http://schemas.openxmlformats.org/drawingml/2006/table">
            <a:tbl>
              <a:tblPr firstRow="1" bandRow="1">
                <a:tableStyleId>{5C22544A-7EE6-4342-B048-85BDC9FD1C3A}</a:tableStyleId>
              </a:tblPr>
              <a:tblGrid>
                <a:gridCol w="6520432">
                  <a:extLst>
                    <a:ext uri="{9D8B030D-6E8A-4147-A177-3AD203B41FA5}">
                      <a16:colId xmlns:a16="http://schemas.microsoft.com/office/drawing/2014/main" val="3820980980"/>
                    </a:ext>
                  </a:extLst>
                </a:gridCol>
              </a:tblGrid>
              <a:tr h="620626">
                <a:tc>
                  <a:txBody>
                    <a:bodyPr/>
                    <a:lstStyle/>
                    <a:p>
                      <a:pPr algn="ctr"/>
                      <a:r>
                        <a:rPr lang="de-DE" sz="2400" b="1" dirty="0">
                          <a:solidFill>
                            <a:schemeClr val="tx1"/>
                          </a:solidFill>
                          <a:latin typeface="Arial" panose="020B0604020202020204" pitchFamily="34" charset="0"/>
                          <a:cs typeface="Arial" panose="020B0604020202020204" pitchFamily="34" charset="0"/>
                        </a:rPr>
                        <a:t>D-6: Umgang mit KMR-Stoffen</a:t>
                      </a:r>
                    </a:p>
                    <a:p>
                      <a:pPr algn="ctr"/>
                      <a:endParaRPr lang="de-DE" sz="1300" b="1" dirty="0">
                        <a:solidFill>
                          <a:schemeClr val="tx1"/>
                        </a:solidFill>
                        <a:latin typeface="Arial" panose="020B0604020202020204" pitchFamily="34" charset="0"/>
                        <a:cs typeface="Arial" panose="020B0604020202020204" pitchFamily="34" charset="0"/>
                      </a:endParaRPr>
                    </a:p>
                    <a:p>
                      <a:pPr algn="ctr"/>
                      <a:endParaRPr lang="de-DE" sz="1300" b="1" dirty="0">
                        <a:solidFill>
                          <a:srgbClr val="99CCFF"/>
                        </a:solidFill>
                        <a:latin typeface="Arial" panose="020B0604020202020204" pitchFamily="34" charset="0"/>
                        <a:cs typeface="Arial" panose="020B0604020202020204" pitchFamily="34" charset="0"/>
                      </a:endParaRPr>
                    </a:p>
                  </a:txBody>
                  <a:tcPr>
                    <a:solidFill>
                      <a:srgbClr val="99CCFF"/>
                    </a:solidFill>
                  </a:tcPr>
                </a:tc>
                <a:extLst>
                  <a:ext uri="{0D108BD9-81ED-4DB2-BD59-A6C34878D82A}">
                    <a16:rowId xmlns:a16="http://schemas.microsoft.com/office/drawing/2014/main" val="2777990051"/>
                  </a:ext>
                </a:extLst>
              </a:tr>
            </a:tbl>
          </a:graphicData>
        </a:graphic>
      </p:graphicFrame>
    </p:spTree>
    <p:extLst>
      <p:ext uri="{BB962C8B-B14F-4D97-AF65-F5344CB8AC3E}">
        <p14:creationId xmlns:p14="http://schemas.microsoft.com/office/powerpoint/2010/main" val="2866002249"/>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anim calcmode="lin" valueType="num">
                                      <p:cBhvr>
                                        <p:cTn id="13"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anim calcmode="lin" valueType="num">
                                      <p:cBhvr>
                                        <p:cTn id="1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1000"/>
                                        <p:tgtEl>
                                          <p:spTgt spid="6">
                                            <p:txEl>
                                              <p:pRg st="4" end="4"/>
                                            </p:txEl>
                                          </p:spTgt>
                                        </p:tgtEl>
                                      </p:cBhvr>
                                    </p:animEffect>
                                    <p:anim calcmode="lin" valueType="num">
                                      <p:cBhvr>
                                        <p:cTn id="2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1000"/>
                                        <p:tgtEl>
                                          <p:spTgt spid="6">
                                            <p:txEl>
                                              <p:pRg st="5" end="5"/>
                                            </p:txEl>
                                          </p:spTgt>
                                        </p:tgtEl>
                                      </p:cBhvr>
                                    </p:animEffect>
                                    <p:anim calcmode="lin" valueType="num">
                                      <p:cBhvr>
                                        <p:cTn id="2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6">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1000"/>
                                        <p:tgtEl>
                                          <p:spTgt spid="6">
                                            <p:txEl>
                                              <p:pRg st="6" end="6"/>
                                            </p:txEl>
                                          </p:spTgt>
                                        </p:tgtEl>
                                      </p:cBhvr>
                                    </p:animEffect>
                                    <p:anim calcmode="lin" valueType="num">
                                      <p:cBhvr>
                                        <p:cTn id="3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1000"/>
                                        <p:tgtEl>
                                          <p:spTgt spid="6">
                                            <p:txEl>
                                              <p:pRg st="7" end="7"/>
                                            </p:txEl>
                                          </p:spTgt>
                                        </p:tgtEl>
                                      </p:cBhvr>
                                    </p:animEffect>
                                    <p:anim calcmode="lin" valueType="num">
                                      <p:cBhvr>
                                        <p:cTn id="38"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41DC2AA0-769B-CBF5-3D58-92BCB9D61374}"/>
              </a:ext>
            </a:extLst>
          </p:cNvPr>
          <p:cNvPicPr>
            <a:picLocks noChangeAspect="1" noChangeArrowheads="1"/>
          </p:cNvPicPr>
          <p:nvPr/>
        </p:nvPicPr>
        <p:blipFill>
          <a:blip r:embed="rId3" cstate="print"/>
          <a:srcRect/>
          <a:stretch>
            <a:fillRect/>
          </a:stretch>
        </p:blipFill>
        <p:spPr bwMode="auto">
          <a:xfrm>
            <a:off x="106813" y="1539585"/>
            <a:ext cx="2880000" cy="4782557"/>
          </a:xfrm>
          <a:prstGeom prst="rect">
            <a:avLst/>
          </a:prstGeom>
          <a:noFill/>
          <a:ln w="9525">
            <a:noFill/>
            <a:miter lim="800000"/>
            <a:headEnd/>
            <a:tailEnd/>
          </a:ln>
        </p:spPr>
      </p:pic>
      <p:pic>
        <p:nvPicPr>
          <p:cNvPr id="3" name="Picture 3">
            <a:extLst>
              <a:ext uri="{FF2B5EF4-FFF2-40B4-BE49-F238E27FC236}">
                <a16:creationId xmlns:a16="http://schemas.microsoft.com/office/drawing/2014/main" id="{61E6F7F5-6426-7451-AD39-AA05ABA99B8F}"/>
              </a:ext>
            </a:extLst>
          </p:cNvPr>
          <p:cNvPicPr>
            <a:picLocks noChangeAspect="1" noChangeArrowheads="1"/>
          </p:cNvPicPr>
          <p:nvPr/>
        </p:nvPicPr>
        <p:blipFill>
          <a:blip r:embed="rId4" cstate="print"/>
          <a:srcRect/>
          <a:stretch>
            <a:fillRect/>
          </a:stretch>
        </p:blipFill>
        <p:spPr bwMode="auto">
          <a:xfrm>
            <a:off x="3047381" y="1539585"/>
            <a:ext cx="3246764" cy="4680000"/>
          </a:xfrm>
          <a:prstGeom prst="rect">
            <a:avLst/>
          </a:prstGeom>
          <a:noFill/>
          <a:ln w="9525">
            <a:noFill/>
            <a:miter lim="800000"/>
            <a:headEnd/>
            <a:tailEnd/>
          </a:ln>
        </p:spPr>
      </p:pic>
      <p:pic>
        <p:nvPicPr>
          <p:cNvPr id="4" name="Picture 2">
            <a:extLst>
              <a:ext uri="{FF2B5EF4-FFF2-40B4-BE49-F238E27FC236}">
                <a16:creationId xmlns:a16="http://schemas.microsoft.com/office/drawing/2014/main" id="{93B3C83F-AFDF-8AEF-56D0-34C4F788D268}"/>
              </a:ext>
            </a:extLst>
          </p:cNvPr>
          <p:cNvPicPr>
            <a:picLocks noChangeAspect="1" noChangeArrowheads="1"/>
          </p:cNvPicPr>
          <p:nvPr/>
        </p:nvPicPr>
        <p:blipFill>
          <a:blip r:embed="rId5" cstate="print"/>
          <a:srcRect/>
          <a:stretch>
            <a:fillRect/>
          </a:stretch>
        </p:blipFill>
        <p:spPr bwMode="auto">
          <a:xfrm>
            <a:off x="6153522" y="1539585"/>
            <a:ext cx="2990478" cy="4680000"/>
          </a:xfrm>
          <a:prstGeom prst="rect">
            <a:avLst/>
          </a:prstGeom>
          <a:noFill/>
          <a:ln w="9525">
            <a:noFill/>
            <a:miter lim="800000"/>
            <a:headEnd/>
            <a:tailEnd/>
          </a:ln>
        </p:spPr>
      </p:pic>
      <p:sp>
        <p:nvSpPr>
          <p:cNvPr id="6" name="Textfeld 5">
            <a:extLst>
              <a:ext uri="{FF2B5EF4-FFF2-40B4-BE49-F238E27FC236}">
                <a16:creationId xmlns:a16="http://schemas.microsoft.com/office/drawing/2014/main" id="{08EA4380-A817-AC61-A9CE-BDA473C769E8}"/>
              </a:ext>
            </a:extLst>
          </p:cNvPr>
          <p:cNvSpPr txBox="1"/>
          <p:nvPr/>
        </p:nvSpPr>
        <p:spPr>
          <a:xfrm>
            <a:off x="415432" y="419279"/>
            <a:ext cx="8923570" cy="1200329"/>
          </a:xfrm>
          <a:prstGeom prst="rect">
            <a:avLst/>
          </a:prstGeom>
          <a:noFill/>
        </p:spPr>
        <p:txBody>
          <a:bodyPr wrap="square">
            <a:spAutoFit/>
          </a:bodyPr>
          <a:lstStyle/>
          <a:p>
            <a:pPr lvl="0" algn="ctr"/>
            <a:r>
              <a:rPr lang="de-DE" sz="3600" b="1" dirty="0"/>
              <a:t>Aufbau vom Laborgebäude</a:t>
            </a:r>
          </a:p>
          <a:p>
            <a:pPr lvl="0" algn="ctr"/>
            <a:r>
              <a:rPr lang="de-DE" dirty="0"/>
              <a:t>Der rot umrandete Bereich ist der S1-Bereich.</a:t>
            </a:r>
            <a:endParaRPr lang="de-DE" sz="3600" dirty="0">
              <a:latin typeface="Times New Roman" pitchFamily="18" charset="0"/>
              <a:cs typeface="Times New Roman" pitchFamily="18" charset="0"/>
            </a:endParaRPr>
          </a:p>
        </p:txBody>
      </p:sp>
      <p:sp>
        <p:nvSpPr>
          <p:cNvPr id="8" name="Textfeld 7">
            <a:extLst>
              <a:ext uri="{FF2B5EF4-FFF2-40B4-BE49-F238E27FC236}">
                <a16:creationId xmlns:a16="http://schemas.microsoft.com/office/drawing/2014/main" id="{63C27030-3F72-E412-1ED6-8F96990D7820}"/>
              </a:ext>
            </a:extLst>
          </p:cNvPr>
          <p:cNvSpPr txBox="1"/>
          <p:nvPr/>
        </p:nvSpPr>
        <p:spPr>
          <a:xfrm>
            <a:off x="415432" y="6139317"/>
            <a:ext cx="2262761" cy="461665"/>
          </a:xfrm>
          <a:prstGeom prst="rect">
            <a:avLst/>
          </a:prstGeom>
          <a:noFill/>
        </p:spPr>
        <p:txBody>
          <a:bodyPr wrap="square">
            <a:spAutoFit/>
          </a:bodyPr>
          <a:lstStyle/>
          <a:p>
            <a:pPr lvl="0"/>
            <a:r>
              <a:rPr lang="en-US" sz="2400" dirty="0">
                <a:latin typeface="Arial" panose="020B0604020202020204" pitchFamily="34" charset="0"/>
                <a:cs typeface="Arial" panose="020B0604020202020204" pitchFamily="34" charset="0"/>
              </a:rPr>
              <a:t>Upper floor</a:t>
            </a:r>
            <a:endParaRPr lang="de-DE" sz="2400" dirty="0">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69B5606B-C553-BB98-0A9F-6D858205824E}"/>
              </a:ext>
            </a:extLst>
          </p:cNvPr>
          <p:cNvSpPr txBox="1"/>
          <p:nvPr/>
        </p:nvSpPr>
        <p:spPr>
          <a:xfrm>
            <a:off x="3438787" y="6139562"/>
            <a:ext cx="2381910" cy="461665"/>
          </a:xfrm>
          <a:prstGeom prst="rect">
            <a:avLst/>
          </a:prstGeom>
          <a:noFill/>
        </p:spPr>
        <p:txBody>
          <a:bodyPr wrap="square">
            <a:spAutoFit/>
          </a:bodyPr>
          <a:lstStyle/>
          <a:p>
            <a:pPr lvl="0"/>
            <a:r>
              <a:rPr lang="en-US" sz="2400" dirty="0">
                <a:latin typeface="Arial" panose="020B0604020202020204" pitchFamily="34" charset="0"/>
                <a:cs typeface="Arial" panose="020B0604020202020204" pitchFamily="34" charset="0"/>
              </a:rPr>
              <a:t>Ground floor</a:t>
            </a:r>
            <a:endParaRPr lang="de-DE" sz="2400" dirty="0">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2875AA6E-2639-89C3-5A91-C9467A9E4D5B}"/>
              </a:ext>
            </a:extLst>
          </p:cNvPr>
          <p:cNvSpPr txBox="1"/>
          <p:nvPr/>
        </p:nvSpPr>
        <p:spPr>
          <a:xfrm>
            <a:off x="6272671" y="6139317"/>
            <a:ext cx="2744607" cy="461665"/>
          </a:xfrm>
          <a:prstGeom prst="rect">
            <a:avLst/>
          </a:prstGeom>
          <a:noFill/>
        </p:spPr>
        <p:txBody>
          <a:bodyPr wrap="square">
            <a:spAutoFit/>
          </a:bodyPr>
          <a:lstStyle/>
          <a:p>
            <a:pPr lvl="0"/>
            <a:r>
              <a:rPr lang="en-US" sz="2400" dirty="0">
                <a:latin typeface="Arial" panose="020B0604020202020204" pitchFamily="34" charset="0"/>
                <a:cs typeface="Arial" panose="020B0604020202020204" pitchFamily="34" charset="0"/>
              </a:rPr>
              <a:t>Basement floor</a:t>
            </a:r>
            <a:endParaRPr lang="de-DE" sz="2400" dirty="0">
              <a:latin typeface="Arial" panose="020B0604020202020204" pitchFamily="34" charset="0"/>
              <a:cs typeface="Arial" panose="020B0604020202020204" pitchFamily="34" charset="0"/>
            </a:endParaRPr>
          </a:p>
        </p:txBody>
      </p:sp>
      <p:sp>
        <p:nvSpPr>
          <p:cNvPr id="5" name="Foliennummernplatzhalter 1">
            <a:extLst>
              <a:ext uri="{FF2B5EF4-FFF2-40B4-BE49-F238E27FC236}">
                <a16:creationId xmlns:a16="http://schemas.microsoft.com/office/drawing/2014/main" id="{BA248511-1766-A25B-F655-F013A7AD931E}"/>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3</a:t>
            </a:fld>
            <a:endParaRPr lang="de-DE" dirty="0"/>
          </a:p>
        </p:txBody>
      </p:sp>
    </p:spTree>
    <p:extLst>
      <p:ext uri="{BB962C8B-B14F-4D97-AF65-F5344CB8AC3E}">
        <p14:creationId xmlns:p14="http://schemas.microsoft.com/office/powerpoint/2010/main" val="2903849710"/>
      </p:ext>
    </p:extLst>
  </p:cSld>
  <p:clrMapOvr>
    <a:masterClrMapping/>
  </p:clrMapOvr>
  <p:transition spd="med">
    <p:diamond/>
  </p:transition>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a:off x="202018" y="1676400"/>
            <a:ext cx="4061638" cy="5105400"/>
          </a:xfrm>
          <a:prstGeom prst="roundRect">
            <a:avLst>
              <a:gd name="adj" fmla="val 16667"/>
            </a:avLst>
          </a:prstGeom>
          <a:solidFill>
            <a:srgbClr val="CDE6FF"/>
          </a:solidFill>
          <a:ln w="9525">
            <a:solidFill>
              <a:schemeClr val="tx1"/>
            </a:solidFill>
            <a:round/>
            <a:headEnd/>
            <a:tailEnd/>
          </a:ln>
        </p:spPr>
        <p:txBody>
          <a:bodyPr wrap="none" anchor="ctr"/>
          <a:lstStyle/>
          <a:p>
            <a:pPr>
              <a:spcAft>
                <a:spcPct val="30000"/>
              </a:spcAft>
            </a:pPr>
            <a:endParaRPr lang="de-DE" dirty="0">
              <a:latin typeface="Garamond" pitchFamily="18" charset="0"/>
            </a:endParaRPr>
          </a:p>
        </p:txBody>
      </p:sp>
      <p:sp>
        <p:nvSpPr>
          <p:cNvPr id="3" name="Rechteck 2"/>
          <p:cNvSpPr/>
          <p:nvPr/>
        </p:nvSpPr>
        <p:spPr>
          <a:xfrm>
            <a:off x="308344" y="1918919"/>
            <a:ext cx="4572000" cy="1680460"/>
          </a:xfrm>
          <a:prstGeom prst="rect">
            <a:avLst/>
          </a:prstGeom>
        </p:spPr>
        <p:txBody>
          <a:bodyPr>
            <a:spAutoFit/>
          </a:bodyPr>
          <a:lstStyle/>
          <a:p>
            <a:pPr>
              <a:spcAft>
                <a:spcPct val="30000"/>
              </a:spcAft>
            </a:pPr>
            <a:r>
              <a:rPr lang="de-DE" sz="2400" b="1" dirty="0">
                <a:latin typeface="Garamond" pitchFamily="18" charset="0"/>
              </a:rPr>
              <a:t>Ruhe bewahren:</a:t>
            </a:r>
          </a:p>
          <a:p>
            <a:pPr>
              <a:spcAft>
                <a:spcPct val="30000"/>
              </a:spcAft>
            </a:pPr>
            <a:r>
              <a:rPr lang="de-DE" sz="2000" b="1" dirty="0">
                <a:latin typeface="Garamond" pitchFamily="18" charset="0"/>
              </a:rPr>
              <a:t>erkennen</a:t>
            </a:r>
            <a:r>
              <a:rPr lang="de-DE" dirty="0">
                <a:latin typeface="Garamond" pitchFamily="18" charset="0"/>
              </a:rPr>
              <a:t>   was geschehen ist</a:t>
            </a:r>
          </a:p>
          <a:p>
            <a:pPr>
              <a:spcAft>
                <a:spcPct val="30000"/>
              </a:spcAft>
            </a:pPr>
            <a:r>
              <a:rPr lang="de-DE" sz="2000" b="1" dirty="0">
                <a:latin typeface="Garamond" pitchFamily="18" charset="0"/>
              </a:rPr>
              <a:t>überlegen</a:t>
            </a:r>
            <a:r>
              <a:rPr lang="de-DE" dirty="0">
                <a:latin typeface="Garamond" pitchFamily="18" charset="0"/>
              </a:rPr>
              <a:t>  welche Gefahren drohen</a:t>
            </a:r>
          </a:p>
          <a:p>
            <a:pPr>
              <a:spcAft>
                <a:spcPct val="30000"/>
              </a:spcAft>
            </a:pPr>
            <a:r>
              <a:rPr lang="de-DE" sz="2000" b="1" dirty="0">
                <a:latin typeface="Garamond" pitchFamily="18" charset="0"/>
              </a:rPr>
              <a:t>handeln</a:t>
            </a:r>
            <a:r>
              <a:rPr lang="de-DE" dirty="0">
                <a:latin typeface="Garamond" pitchFamily="18" charset="0"/>
              </a:rPr>
              <a:t>		</a:t>
            </a:r>
          </a:p>
        </p:txBody>
      </p:sp>
      <p:sp>
        <p:nvSpPr>
          <p:cNvPr id="4" name="Rechteck 3"/>
          <p:cNvSpPr/>
          <p:nvPr/>
        </p:nvSpPr>
        <p:spPr>
          <a:xfrm>
            <a:off x="308344" y="3733459"/>
            <a:ext cx="4572000" cy="2474524"/>
          </a:xfrm>
          <a:prstGeom prst="rect">
            <a:avLst/>
          </a:prstGeom>
        </p:spPr>
        <p:txBody>
          <a:bodyPr>
            <a:spAutoFit/>
          </a:bodyPr>
          <a:lstStyle/>
          <a:p>
            <a:pPr>
              <a:buFontTx/>
              <a:buChar char="•"/>
            </a:pPr>
            <a:r>
              <a:rPr lang="de-DE" b="1" dirty="0">
                <a:latin typeface="Garamond" pitchFamily="18" charset="0"/>
              </a:rPr>
              <a:t>Unfallstelle sichern (</a:t>
            </a:r>
            <a:r>
              <a:rPr lang="de-DE" b="1" dirty="0" err="1">
                <a:latin typeface="Garamond" pitchFamily="18" charset="0"/>
              </a:rPr>
              <a:t>z.B</a:t>
            </a:r>
            <a:r>
              <a:rPr lang="de-DE" b="1" dirty="0">
                <a:latin typeface="Garamond" pitchFamily="18" charset="0"/>
              </a:rPr>
              <a:t>. Not-Aus </a:t>
            </a:r>
            <a:br>
              <a:rPr lang="de-DE" b="1" dirty="0">
                <a:latin typeface="Garamond" pitchFamily="18" charset="0"/>
              </a:rPr>
            </a:br>
            <a:r>
              <a:rPr lang="de-DE" b="1" dirty="0">
                <a:latin typeface="Garamond" pitchFamily="18" charset="0"/>
              </a:rPr>
              <a:t>   betätigen)</a:t>
            </a:r>
          </a:p>
          <a:p>
            <a:pPr>
              <a:buFontTx/>
              <a:buChar char="•"/>
            </a:pPr>
            <a:r>
              <a:rPr lang="de-DE" b="1" dirty="0">
                <a:latin typeface="Garamond" pitchFamily="18" charset="0"/>
              </a:rPr>
              <a:t> Verletzte unter Selbstschutz aus</a:t>
            </a:r>
            <a:br>
              <a:rPr lang="de-DE" b="1" dirty="0">
                <a:latin typeface="Garamond" pitchFamily="18" charset="0"/>
              </a:rPr>
            </a:br>
            <a:r>
              <a:rPr lang="de-DE" b="1" dirty="0">
                <a:latin typeface="Garamond" pitchFamily="18" charset="0"/>
              </a:rPr>
              <a:t>   Gefahrenbereich bringen</a:t>
            </a:r>
          </a:p>
          <a:p>
            <a:pPr>
              <a:spcAft>
                <a:spcPct val="30000"/>
              </a:spcAft>
              <a:buFontTx/>
              <a:buChar char="•"/>
            </a:pPr>
            <a:r>
              <a:rPr lang="de-DE" b="1" dirty="0">
                <a:latin typeface="Garamond" pitchFamily="18" charset="0"/>
              </a:rPr>
              <a:t> Alarmieren weiterer Personen im </a:t>
            </a:r>
            <a:br>
              <a:rPr lang="de-DE" b="1" dirty="0">
                <a:latin typeface="Garamond" pitchFamily="18" charset="0"/>
              </a:rPr>
            </a:br>
            <a:r>
              <a:rPr lang="de-DE" b="1" dirty="0">
                <a:latin typeface="Garamond" pitchFamily="18" charset="0"/>
              </a:rPr>
              <a:t>   Gefahrenbereich</a:t>
            </a:r>
          </a:p>
          <a:p>
            <a:pPr>
              <a:spcAft>
                <a:spcPct val="30000"/>
              </a:spcAft>
              <a:buFontTx/>
              <a:buChar char="•"/>
            </a:pPr>
            <a:r>
              <a:rPr lang="de-DE" b="1" dirty="0">
                <a:latin typeface="Garamond" pitchFamily="18" charset="0"/>
              </a:rPr>
              <a:t> Erste Hilfe leisten</a:t>
            </a:r>
          </a:p>
          <a:p>
            <a:pPr>
              <a:spcAft>
                <a:spcPct val="30000"/>
              </a:spcAft>
              <a:buFontTx/>
              <a:buChar char="•"/>
            </a:pPr>
            <a:r>
              <a:rPr lang="de-DE" b="1" dirty="0">
                <a:latin typeface="Garamond" pitchFamily="18" charset="0"/>
              </a:rPr>
              <a:t> Notruf (0)112</a:t>
            </a:r>
          </a:p>
        </p:txBody>
      </p:sp>
      <p:sp>
        <p:nvSpPr>
          <p:cNvPr id="7" name="Rectangle 2"/>
          <p:cNvSpPr>
            <a:spLocks noChangeArrowheads="1"/>
          </p:cNvSpPr>
          <p:nvPr/>
        </p:nvSpPr>
        <p:spPr bwMode="auto">
          <a:xfrm>
            <a:off x="1888536" y="31299"/>
            <a:ext cx="6166884" cy="650017"/>
          </a:xfrm>
          <a:prstGeom prst="rect">
            <a:avLst/>
          </a:prstGeom>
          <a:solidFill>
            <a:srgbClr val="99CCFF"/>
          </a:solidFill>
          <a:ln w="9525">
            <a:noFill/>
            <a:miter lim="800000"/>
            <a:headEnd/>
            <a:tailEnd/>
          </a:ln>
        </p:spPr>
        <p:txBody>
          <a:bodyPr wrap="none" anchor="ctr"/>
          <a:lstStyle/>
          <a:p>
            <a:pPr algn="ctr"/>
            <a:r>
              <a:rPr lang="de-DE" sz="2400" b="1" dirty="0"/>
              <a:t>E-1. Verhalten Im Notfall</a:t>
            </a:r>
          </a:p>
        </p:txBody>
      </p:sp>
      <p:pic>
        <p:nvPicPr>
          <p:cNvPr id="6" name="Grafik 5">
            <a:extLst>
              <a:ext uri="{FF2B5EF4-FFF2-40B4-BE49-F238E27FC236}">
                <a16:creationId xmlns:a16="http://schemas.microsoft.com/office/drawing/2014/main" id="{9E0855FF-392B-4DF2-BCAA-794335155C96}"/>
              </a:ext>
            </a:extLst>
          </p:cNvPr>
          <p:cNvPicPr>
            <a:picLocks noChangeAspect="1"/>
          </p:cNvPicPr>
          <p:nvPr/>
        </p:nvPicPr>
        <p:blipFill>
          <a:blip r:embed="rId2"/>
          <a:stretch>
            <a:fillRect/>
          </a:stretch>
        </p:blipFill>
        <p:spPr>
          <a:xfrm>
            <a:off x="4572000" y="1822358"/>
            <a:ext cx="4191585" cy="4563112"/>
          </a:xfrm>
          <a:prstGeom prst="rect">
            <a:avLst/>
          </a:prstGeom>
        </p:spPr>
      </p:pic>
      <p:sp>
        <p:nvSpPr>
          <p:cNvPr id="8" name="Foliennummernplatzhalter 1">
            <a:extLst>
              <a:ext uri="{FF2B5EF4-FFF2-40B4-BE49-F238E27FC236}">
                <a16:creationId xmlns:a16="http://schemas.microsoft.com/office/drawing/2014/main" id="{41362446-B691-42FE-9D70-563FC8DBBFEE}"/>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30</a:t>
            </a:fld>
            <a:endParaRPr lang="de-DE"/>
          </a:p>
        </p:txBody>
      </p:sp>
    </p:spTree>
  </p:cSld>
  <p:clrMapOvr>
    <a:masterClrMapping/>
  </p:clrMapOvr>
  <p:transition spd="med">
    <p:diamon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ChangeArrowheads="1"/>
          </p:cNvSpPr>
          <p:nvPr/>
        </p:nvSpPr>
        <p:spPr bwMode="auto">
          <a:xfrm>
            <a:off x="2144486" y="11112"/>
            <a:ext cx="5134149" cy="949325"/>
          </a:xfrm>
          <a:prstGeom prst="rect">
            <a:avLst/>
          </a:prstGeom>
          <a:solidFill>
            <a:srgbClr val="99CCFF"/>
          </a:solidFill>
          <a:ln w="9525">
            <a:noFill/>
            <a:miter lim="800000"/>
            <a:headEnd/>
            <a:tailEnd/>
          </a:ln>
        </p:spPr>
        <p:txBody>
          <a:bodyPr wrap="none" anchor="ctr"/>
          <a:lstStyle/>
          <a:p>
            <a:pPr algn="ctr" eaLnBrk="0" hangingPunct="0"/>
            <a:r>
              <a:rPr lang="de-DE" sz="2400" b="1" dirty="0">
                <a:latin typeface="Arial" pitchFamily="34" charset="0"/>
                <a:cs typeface="Arial" pitchFamily="34" charset="0"/>
              </a:rPr>
              <a:t>E-2. Verhalten im Notfall</a:t>
            </a:r>
          </a:p>
          <a:p>
            <a:pPr algn="ctr" eaLnBrk="0" hangingPunct="0"/>
            <a:r>
              <a:rPr lang="de-DE" sz="2400" b="1" dirty="0">
                <a:latin typeface="Arial" pitchFamily="34" charset="0"/>
                <a:cs typeface="Arial" pitchFamily="34" charset="0"/>
              </a:rPr>
              <a:t>  </a:t>
            </a:r>
            <a:r>
              <a:rPr lang="de-DE" sz="2000" b="1" dirty="0">
                <a:latin typeface="Arial" pitchFamily="34" charset="0"/>
                <a:cs typeface="Arial" pitchFamily="34" charset="0"/>
              </a:rPr>
              <a:t>Sicherheitsinstallationen</a:t>
            </a:r>
            <a:r>
              <a:rPr lang="de-DE" sz="2400" b="1" dirty="0">
                <a:latin typeface="Arial" pitchFamily="34" charset="0"/>
                <a:cs typeface="Arial" pitchFamily="34" charset="0"/>
              </a:rPr>
              <a:t> </a:t>
            </a:r>
          </a:p>
        </p:txBody>
      </p:sp>
      <p:sp>
        <p:nvSpPr>
          <p:cNvPr id="23555" name="Rectangle 4"/>
          <p:cNvSpPr>
            <a:spLocks noChangeArrowheads="1"/>
          </p:cNvSpPr>
          <p:nvPr/>
        </p:nvSpPr>
        <p:spPr bwMode="auto">
          <a:xfrm>
            <a:off x="7380288" y="0"/>
            <a:ext cx="1763712" cy="1446028"/>
          </a:xfrm>
          <a:prstGeom prst="rect">
            <a:avLst/>
          </a:prstGeom>
          <a:solidFill>
            <a:srgbClr val="0054A8"/>
          </a:solidFill>
          <a:ln w="9525">
            <a:noFill/>
            <a:miter lim="800000"/>
            <a:headEnd/>
            <a:tailEnd/>
          </a:ln>
        </p:spPr>
        <p:txBody>
          <a:bodyPr wrap="none" anchor="ctr"/>
          <a:lstStyle/>
          <a:p>
            <a:endParaRPr lang="de-DE"/>
          </a:p>
        </p:txBody>
      </p:sp>
      <p:pic>
        <p:nvPicPr>
          <p:cNvPr id="23556" name="Picture 9" descr="04"/>
          <p:cNvPicPr>
            <a:picLocks noChangeAspect="1" noChangeArrowheads="1"/>
          </p:cNvPicPr>
          <p:nvPr/>
        </p:nvPicPr>
        <p:blipFill>
          <a:blip r:embed="rId2" cstate="print"/>
          <a:srcRect/>
          <a:stretch>
            <a:fillRect/>
          </a:stretch>
        </p:blipFill>
        <p:spPr bwMode="auto">
          <a:xfrm>
            <a:off x="7627938" y="403225"/>
            <a:ext cx="1304925" cy="809625"/>
          </a:xfrm>
          <a:prstGeom prst="rect">
            <a:avLst/>
          </a:prstGeom>
          <a:noFill/>
          <a:ln w="9525">
            <a:noFill/>
            <a:miter lim="800000"/>
            <a:headEnd/>
            <a:tailEnd/>
          </a:ln>
        </p:spPr>
      </p:pic>
      <p:sp>
        <p:nvSpPr>
          <p:cNvPr id="23557" name="AutoShape 39"/>
          <p:cNvSpPr>
            <a:spLocks noChangeArrowheads="1"/>
          </p:cNvSpPr>
          <p:nvPr/>
        </p:nvSpPr>
        <p:spPr bwMode="auto">
          <a:xfrm>
            <a:off x="47625" y="1635125"/>
            <a:ext cx="7194550" cy="5102225"/>
          </a:xfrm>
          <a:prstGeom prst="roundRect">
            <a:avLst>
              <a:gd name="adj" fmla="val 16667"/>
            </a:avLst>
          </a:prstGeom>
          <a:solidFill>
            <a:srgbClr val="CDE6FF"/>
          </a:solidFill>
          <a:ln w="9525">
            <a:solidFill>
              <a:schemeClr val="tx1"/>
            </a:solidFill>
            <a:round/>
            <a:headEnd/>
            <a:tailEnd/>
          </a:ln>
        </p:spPr>
        <p:txBody>
          <a:bodyPr wrap="none" anchor="ctr"/>
          <a:lstStyle/>
          <a:p>
            <a:endParaRPr lang="de-DE"/>
          </a:p>
        </p:txBody>
      </p:sp>
      <p:pic>
        <p:nvPicPr>
          <p:cNvPr id="23558" name="Picture 22" descr="01"/>
          <p:cNvPicPr>
            <a:picLocks noChangeAspect="1" noChangeArrowheads="1"/>
          </p:cNvPicPr>
          <p:nvPr/>
        </p:nvPicPr>
        <p:blipFill>
          <a:blip r:embed="rId3" cstate="print"/>
          <a:srcRect/>
          <a:stretch>
            <a:fillRect/>
          </a:stretch>
        </p:blipFill>
        <p:spPr bwMode="auto">
          <a:xfrm>
            <a:off x="307975" y="2698750"/>
            <a:ext cx="866775" cy="819150"/>
          </a:xfrm>
          <a:prstGeom prst="rect">
            <a:avLst/>
          </a:prstGeom>
          <a:noFill/>
          <a:ln w="9525">
            <a:noFill/>
            <a:miter lim="800000"/>
            <a:headEnd/>
            <a:tailEnd/>
          </a:ln>
        </p:spPr>
      </p:pic>
      <p:pic>
        <p:nvPicPr>
          <p:cNvPr id="23559" name="Picture 23" descr="02"/>
          <p:cNvPicPr>
            <a:picLocks noChangeAspect="1" noChangeArrowheads="1"/>
          </p:cNvPicPr>
          <p:nvPr/>
        </p:nvPicPr>
        <p:blipFill>
          <a:blip r:embed="rId4" cstate="print"/>
          <a:srcRect/>
          <a:stretch>
            <a:fillRect/>
          </a:stretch>
        </p:blipFill>
        <p:spPr bwMode="auto">
          <a:xfrm>
            <a:off x="4418013" y="1868488"/>
            <a:ext cx="838200" cy="838200"/>
          </a:xfrm>
          <a:prstGeom prst="rect">
            <a:avLst/>
          </a:prstGeom>
          <a:noFill/>
          <a:ln w="9525">
            <a:noFill/>
            <a:miter lim="800000"/>
            <a:headEnd/>
            <a:tailEnd/>
          </a:ln>
        </p:spPr>
      </p:pic>
      <p:pic>
        <p:nvPicPr>
          <p:cNvPr id="23560" name="Picture 24" descr="07"/>
          <p:cNvPicPr>
            <a:picLocks noChangeAspect="1" noChangeArrowheads="1"/>
          </p:cNvPicPr>
          <p:nvPr/>
        </p:nvPicPr>
        <p:blipFill>
          <a:blip r:embed="rId5" cstate="print"/>
          <a:srcRect/>
          <a:stretch>
            <a:fillRect/>
          </a:stretch>
        </p:blipFill>
        <p:spPr bwMode="auto">
          <a:xfrm>
            <a:off x="341313" y="1855788"/>
            <a:ext cx="819150" cy="800100"/>
          </a:xfrm>
          <a:prstGeom prst="rect">
            <a:avLst/>
          </a:prstGeom>
          <a:noFill/>
          <a:ln w="9525">
            <a:noFill/>
            <a:miter lim="800000"/>
            <a:headEnd/>
            <a:tailEnd/>
          </a:ln>
        </p:spPr>
      </p:pic>
      <p:pic>
        <p:nvPicPr>
          <p:cNvPr id="23561" name="Picture 25" descr="08"/>
          <p:cNvPicPr>
            <a:picLocks noChangeAspect="1" noChangeArrowheads="1"/>
          </p:cNvPicPr>
          <p:nvPr/>
        </p:nvPicPr>
        <p:blipFill>
          <a:blip r:embed="rId6" cstate="print"/>
          <a:srcRect/>
          <a:stretch>
            <a:fillRect/>
          </a:stretch>
        </p:blipFill>
        <p:spPr bwMode="auto">
          <a:xfrm>
            <a:off x="358775" y="3622675"/>
            <a:ext cx="809625" cy="800100"/>
          </a:xfrm>
          <a:prstGeom prst="rect">
            <a:avLst/>
          </a:prstGeom>
          <a:noFill/>
          <a:ln w="9525">
            <a:noFill/>
            <a:miter lim="800000"/>
            <a:headEnd/>
            <a:tailEnd/>
          </a:ln>
        </p:spPr>
      </p:pic>
      <p:pic>
        <p:nvPicPr>
          <p:cNvPr id="23562" name="Picture 26" descr="10"/>
          <p:cNvPicPr>
            <a:picLocks noChangeAspect="1" noChangeArrowheads="1"/>
          </p:cNvPicPr>
          <p:nvPr/>
        </p:nvPicPr>
        <p:blipFill>
          <a:blip r:embed="rId7" cstate="print"/>
          <a:srcRect/>
          <a:stretch>
            <a:fillRect/>
          </a:stretch>
        </p:blipFill>
        <p:spPr bwMode="auto">
          <a:xfrm>
            <a:off x="4418013" y="2708275"/>
            <a:ext cx="790575" cy="809625"/>
          </a:xfrm>
          <a:prstGeom prst="rect">
            <a:avLst/>
          </a:prstGeom>
          <a:noFill/>
          <a:ln w="9525">
            <a:noFill/>
            <a:miter lim="800000"/>
            <a:headEnd/>
            <a:tailEnd/>
          </a:ln>
        </p:spPr>
      </p:pic>
      <p:sp>
        <p:nvSpPr>
          <p:cNvPr id="23563" name="Text Box 27"/>
          <p:cNvSpPr txBox="1">
            <a:spLocks noChangeArrowheads="1"/>
          </p:cNvSpPr>
          <p:nvPr/>
        </p:nvSpPr>
        <p:spPr bwMode="auto">
          <a:xfrm>
            <a:off x="1244600" y="2033588"/>
            <a:ext cx="3098800" cy="457200"/>
          </a:xfrm>
          <a:prstGeom prst="rect">
            <a:avLst/>
          </a:prstGeom>
          <a:noFill/>
          <a:ln w="9525">
            <a:noFill/>
            <a:miter lim="800000"/>
            <a:headEnd/>
            <a:tailEnd/>
          </a:ln>
        </p:spPr>
        <p:txBody>
          <a:bodyPr wrap="none">
            <a:spAutoFit/>
          </a:bodyPr>
          <a:lstStyle/>
          <a:p>
            <a:pPr eaLnBrk="0" hangingPunct="0"/>
            <a:r>
              <a:rPr lang="de-DE" sz="2400">
                <a:latin typeface="Garamond" pitchFamily="18" charset="0"/>
              </a:rPr>
              <a:t>Notausgang, Fluchtwege</a:t>
            </a:r>
          </a:p>
        </p:txBody>
      </p:sp>
      <p:sp>
        <p:nvSpPr>
          <p:cNvPr id="23564" name="Text Box 28"/>
          <p:cNvSpPr txBox="1">
            <a:spLocks noChangeArrowheads="1"/>
          </p:cNvSpPr>
          <p:nvPr/>
        </p:nvSpPr>
        <p:spPr bwMode="auto">
          <a:xfrm>
            <a:off x="1244600" y="2755900"/>
            <a:ext cx="2432050" cy="762000"/>
          </a:xfrm>
          <a:prstGeom prst="rect">
            <a:avLst/>
          </a:prstGeom>
          <a:noFill/>
          <a:ln w="9525">
            <a:noFill/>
            <a:miter lim="800000"/>
            <a:headEnd/>
            <a:tailEnd/>
          </a:ln>
        </p:spPr>
        <p:txBody>
          <a:bodyPr wrap="none">
            <a:spAutoFit/>
          </a:bodyPr>
          <a:lstStyle/>
          <a:p>
            <a:pPr algn="ctr" eaLnBrk="0" hangingPunct="0"/>
            <a:r>
              <a:rPr lang="de-DE" sz="2400">
                <a:latin typeface="Garamond" pitchFamily="18" charset="0"/>
              </a:rPr>
              <a:t>Erste-Hilfe-Kästen</a:t>
            </a:r>
            <a:br>
              <a:rPr lang="de-DE" sz="2400">
                <a:latin typeface="Garamond" pitchFamily="18" charset="0"/>
              </a:rPr>
            </a:br>
            <a:r>
              <a:rPr lang="de-DE" sz="2000">
                <a:latin typeface="Garamond" pitchFamily="18" charset="0"/>
              </a:rPr>
              <a:t>(Was ist zu tun?)</a:t>
            </a:r>
            <a:endParaRPr lang="de-DE" sz="2400">
              <a:latin typeface="Garamond" pitchFamily="18" charset="0"/>
            </a:endParaRPr>
          </a:p>
        </p:txBody>
      </p:sp>
      <p:sp>
        <p:nvSpPr>
          <p:cNvPr id="23565" name="Text Box 29"/>
          <p:cNvSpPr txBox="1">
            <a:spLocks noChangeArrowheads="1"/>
          </p:cNvSpPr>
          <p:nvPr/>
        </p:nvSpPr>
        <p:spPr bwMode="auto">
          <a:xfrm>
            <a:off x="1257300" y="3711575"/>
            <a:ext cx="2876550" cy="762000"/>
          </a:xfrm>
          <a:prstGeom prst="rect">
            <a:avLst/>
          </a:prstGeom>
          <a:noFill/>
          <a:ln w="9525">
            <a:noFill/>
            <a:miter lim="800000"/>
            <a:headEnd/>
            <a:tailEnd/>
          </a:ln>
        </p:spPr>
        <p:txBody>
          <a:bodyPr wrap="none">
            <a:spAutoFit/>
          </a:bodyPr>
          <a:lstStyle/>
          <a:p>
            <a:pPr algn="ctr" eaLnBrk="0" hangingPunct="0"/>
            <a:r>
              <a:rPr lang="de-DE" sz="2400">
                <a:latin typeface="Garamond" pitchFamily="18" charset="0"/>
              </a:rPr>
              <a:t>Alarmanlagen, Telefon</a:t>
            </a:r>
            <a:br>
              <a:rPr lang="de-DE" sz="2400">
                <a:latin typeface="Garamond" pitchFamily="18" charset="0"/>
              </a:rPr>
            </a:br>
            <a:r>
              <a:rPr lang="de-DE" sz="2000">
                <a:latin typeface="Garamond" pitchFamily="18" charset="0"/>
              </a:rPr>
              <a:t>(Notruf)</a:t>
            </a:r>
            <a:endParaRPr lang="de-DE" sz="2400">
              <a:latin typeface="Garamond" pitchFamily="18" charset="0"/>
            </a:endParaRPr>
          </a:p>
        </p:txBody>
      </p:sp>
      <p:sp>
        <p:nvSpPr>
          <p:cNvPr id="23566" name="Text Box 30"/>
          <p:cNvSpPr txBox="1">
            <a:spLocks noChangeArrowheads="1"/>
          </p:cNvSpPr>
          <p:nvPr/>
        </p:nvSpPr>
        <p:spPr bwMode="auto">
          <a:xfrm>
            <a:off x="5319713" y="1860550"/>
            <a:ext cx="1793875" cy="822325"/>
          </a:xfrm>
          <a:prstGeom prst="rect">
            <a:avLst/>
          </a:prstGeom>
          <a:noFill/>
          <a:ln w="9525">
            <a:noFill/>
            <a:miter lim="800000"/>
            <a:headEnd/>
            <a:tailEnd/>
          </a:ln>
        </p:spPr>
        <p:txBody>
          <a:bodyPr wrap="none">
            <a:spAutoFit/>
          </a:bodyPr>
          <a:lstStyle/>
          <a:p>
            <a:pPr eaLnBrk="0" hangingPunct="0"/>
            <a:r>
              <a:rPr lang="de-DE" sz="2400">
                <a:latin typeface="Garamond" pitchFamily="18" charset="0"/>
              </a:rPr>
              <a:t>Sanitätsraum,</a:t>
            </a:r>
            <a:br>
              <a:rPr lang="de-DE" sz="2400">
                <a:latin typeface="Garamond" pitchFamily="18" charset="0"/>
              </a:rPr>
            </a:br>
            <a:r>
              <a:rPr lang="de-DE" sz="2400">
                <a:latin typeface="Garamond" pitchFamily="18" charset="0"/>
              </a:rPr>
              <a:t>Krankentrage</a:t>
            </a:r>
          </a:p>
        </p:txBody>
      </p:sp>
      <p:sp>
        <p:nvSpPr>
          <p:cNvPr id="23567" name="Text Box 31"/>
          <p:cNvSpPr txBox="1">
            <a:spLocks noChangeArrowheads="1"/>
          </p:cNvSpPr>
          <p:nvPr/>
        </p:nvSpPr>
        <p:spPr bwMode="auto">
          <a:xfrm>
            <a:off x="5319713" y="2833688"/>
            <a:ext cx="1812925" cy="457200"/>
          </a:xfrm>
          <a:prstGeom prst="rect">
            <a:avLst/>
          </a:prstGeom>
          <a:noFill/>
          <a:ln w="9525">
            <a:noFill/>
            <a:miter lim="800000"/>
            <a:headEnd/>
            <a:tailEnd/>
          </a:ln>
        </p:spPr>
        <p:txBody>
          <a:bodyPr wrap="none">
            <a:spAutoFit/>
          </a:bodyPr>
          <a:lstStyle/>
          <a:p>
            <a:pPr eaLnBrk="0" hangingPunct="0"/>
            <a:r>
              <a:rPr lang="de-DE" sz="2400">
                <a:latin typeface="Garamond" pitchFamily="18" charset="0"/>
              </a:rPr>
              <a:t>Sammelpunkt</a:t>
            </a:r>
          </a:p>
        </p:txBody>
      </p:sp>
      <p:pic>
        <p:nvPicPr>
          <p:cNvPr id="23568" name="Picture 33" descr="05"/>
          <p:cNvPicPr>
            <a:picLocks noChangeAspect="1" noChangeArrowheads="1"/>
          </p:cNvPicPr>
          <p:nvPr/>
        </p:nvPicPr>
        <p:blipFill>
          <a:blip r:embed="rId8" cstate="print"/>
          <a:srcRect/>
          <a:stretch>
            <a:fillRect/>
          </a:stretch>
        </p:blipFill>
        <p:spPr bwMode="auto">
          <a:xfrm>
            <a:off x="4506913" y="3686175"/>
            <a:ext cx="600075" cy="609600"/>
          </a:xfrm>
          <a:prstGeom prst="rect">
            <a:avLst/>
          </a:prstGeom>
          <a:noFill/>
          <a:ln w="9525">
            <a:noFill/>
            <a:miter lim="800000"/>
            <a:headEnd/>
            <a:tailEnd/>
          </a:ln>
        </p:spPr>
      </p:pic>
      <p:sp>
        <p:nvSpPr>
          <p:cNvPr id="23569" name="Text Box 34"/>
          <p:cNvSpPr txBox="1">
            <a:spLocks noChangeArrowheads="1"/>
          </p:cNvSpPr>
          <p:nvPr/>
        </p:nvSpPr>
        <p:spPr bwMode="auto">
          <a:xfrm>
            <a:off x="5319713" y="3530600"/>
            <a:ext cx="1774825" cy="822325"/>
          </a:xfrm>
          <a:prstGeom prst="rect">
            <a:avLst/>
          </a:prstGeom>
          <a:noFill/>
          <a:ln w="9525">
            <a:noFill/>
            <a:miter lim="800000"/>
            <a:headEnd/>
            <a:tailEnd/>
          </a:ln>
        </p:spPr>
        <p:txBody>
          <a:bodyPr wrap="none">
            <a:spAutoFit/>
          </a:bodyPr>
          <a:lstStyle/>
          <a:p>
            <a:pPr eaLnBrk="0" hangingPunct="0"/>
            <a:r>
              <a:rPr lang="de-DE" sz="2400">
                <a:latin typeface="Garamond" pitchFamily="18" charset="0"/>
              </a:rPr>
              <a:t>Feuerlöscher,</a:t>
            </a:r>
            <a:br>
              <a:rPr lang="de-DE" sz="2400">
                <a:latin typeface="Garamond" pitchFamily="18" charset="0"/>
              </a:rPr>
            </a:br>
            <a:r>
              <a:rPr lang="de-DE" sz="2400">
                <a:latin typeface="Garamond" pitchFamily="18" charset="0"/>
              </a:rPr>
              <a:t>Feuermelder</a:t>
            </a:r>
          </a:p>
        </p:txBody>
      </p:sp>
      <p:pic>
        <p:nvPicPr>
          <p:cNvPr id="23570" name="Picture 14" descr="05"/>
          <p:cNvPicPr>
            <a:picLocks noChangeAspect="1" noChangeArrowheads="1"/>
          </p:cNvPicPr>
          <p:nvPr/>
        </p:nvPicPr>
        <p:blipFill>
          <a:blip r:embed="rId9" cstate="print"/>
          <a:srcRect/>
          <a:stretch>
            <a:fillRect/>
          </a:stretch>
        </p:blipFill>
        <p:spPr bwMode="auto">
          <a:xfrm>
            <a:off x="4397375" y="5838825"/>
            <a:ext cx="819150" cy="800100"/>
          </a:xfrm>
          <a:prstGeom prst="rect">
            <a:avLst/>
          </a:prstGeom>
          <a:noFill/>
          <a:ln w="9525">
            <a:noFill/>
            <a:miter lim="800000"/>
            <a:headEnd/>
            <a:tailEnd/>
          </a:ln>
        </p:spPr>
      </p:pic>
      <p:pic>
        <p:nvPicPr>
          <p:cNvPr id="23571" name="Picture 15" descr="06"/>
          <p:cNvPicPr>
            <a:picLocks noChangeAspect="1" noChangeArrowheads="1"/>
          </p:cNvPicPr>
          <p:nvPr/>
        </p:nvPicPr>
        <p:blipFill>
          <a:blip r:embed="rId10" cstate="print"/>
          <a:srcRect/>
          <a:stretch>
            <a:fillRect/>
          </a:stretch>
        </p:blipFill>
        <p:spPr bwMode="auto">
          <a:xfrm>
            <a:off x="4416425" y="4905375"/>
            <a:ext cx="819150" cy="819150"/>
          </a:xfrm>
          <a:prstGeom prst="rect">
            <a:avLst/>
          </a:prstGeom>
          <a:noFill/>
          <a:ln w="9525">
            <a:noFill/>
            <a:miter lim="800000"/>
            <a:headEnd/>
            <a:tailEnd/>
          </a:ln>
        </p:spPr>
      </p:pic>
      <p:sp>
        <p:nvSpPr>
          <p:cNvPr id="23572" name="Text Box 16"/>
          <p:cNvSpPr txBox="1">
            <a:spLocks noChangeArrowheads="1"/>
          </p:cNvSpPr>
          <p:nvPr/>
        </p:nvSpPr>
        <p:spPr bwMode="auto">
          <a:xfrm>
            <a:off x="5286375" y="5038725"/>
            <a:ext cx="1781175" cy="457200"/>
          </a:xfrm>
          <a:prstGeom prst="rect">
            <a:avLst/>
          </a:prstGeom>
          <a:noFill/>
          <a:ln w="9525">
            <a:noFill/>
            <a:miter lim="800000"/>
            <a:headEnd/>
            <a:tailEnd/>
          </a:ln>
        </p:spPr>
        <p:txBody>
          <a:bodyPr wrap="none">
            <a:spAutoFit/>
          </a:bodyPr>
          <a:lstStyle/>
          <a:p>
            <a:pPr eaLnBrk="0" hangingPunct="0"/>
            <a:r>
              <a:rPr lang="de-DE" sz="2400">
                <a:latin typeface="Garamond" pitchFamily="18" charset="0"/>
              </a:rPr>
              <a:t>Augendusche</a:t>
            </a:r>
          </a:p>
        </p:txBody>
      </p:sp>
      <p:sp>
        <p:nvSpPr>
          <p:cNvPr id="23573" name="Text Box 17"/>
          <p:cNvSpPr txBox="1">
            <a:spLocks noChangeArrowheads="1"/>
          </p:cNvSpPr>
          <p:nvPr/>
        </p:nvSpPr>
        <p:spPr bwMode="auto">
          <a:xfrm>
            <a:off x="5286375" y="5735638"/>
            <a:ext cx="2016125" cy="822325"/>
          </a:xfrm>
          <a:prstGeom prst="rect">
            <a:avLst/>
          </a:prstGeom>
          <a:noFill/>
          <a:ln w="9525">
            <a:noFill/>
            <a:miter lim="800000"/>
            <a:headEnd/>
            <a:tailEnd/>
          </a:ln>
        </p:spPr>
        <p:txBody>
          <a:bodyPr wrap="none">
            <a:spAutoFit/>
          </a:bodyPr>
          <a:lstStyle/>
          <a:p>
            <a:pPr eaLnBrk="0" hangingPunct="0"/>
            <a:r>
              <a:rPr lang="de-DE" sz="2400">
                <a:latin typeface="Garamond" pitchFamily="18" charset="0"/>
              </a:rPr>
              <a:t>Körperdusche, </a:t>
            </a:r>
            <a:br>
              <a:rPr lang="de-DE" sz="2400">
                <a:latin typeface="Garamond" pitchFamily="18" charset="0"/>
              </a:rPr>
            </a:br>
            <a:r>
              <a:rPr lang="de-DE" sz="2400">
                <a:latin typeface="Garamond" pitchFamily="18" charset="0"/>
              </a:rPr>
              <a:t>Löschdecke</a:t>
            </a:r>
          </a:p>
        </p:txBody>
      </p:sp>
      <p:pic>
        <p:nvPicPr>
          <p:cNvPr id="23574" name="Picture 21" descr="04"/>
          <p:cNvPicPr>
            <a:picLocks noChangeAspect="1" noChangeArrowheads="1"/>
          </p:cNvPicPr>
          <p:nvPr/>
        </p:nvPicPr>
        <p:blipFill>
          <a:blip r:embed="rId11" cstate="print"/>
          <a:srcRect/>
          <a:stretch>
            <a:fillRect/>
          </a:stretch>
        </p:blipFill>
        <p:spPr bwMode="auto">
          <a:xfrm>
            <a:off x="385763" y="5784850"/>
            <a:ext cx="895350" cy="876300"/>
          </a:xfrm>
          <a:prstGeom prst="rect">
            <a:avLst/>
          </a:prstGeom>
          <a:noFill/>
          <a:ln w="9525">
            <a:noFill/>
            <a:miter lim="800000"/>
            <a:headEnd/>
            <a:tailEnd/>
          </a:ln>
        </p:spPr>
      </p:pic>
      <p:sp>
        <p:nvSpPr>
          <p:cNvPr id="23575" name="Text Box 32"/>
          <p:cNvSpPr txBox="1">
            <a:spLocks noChangeArrowheads="1"/>
          </p:cNvSpPr>
          <p:nvPr/>
        </p:nvSpPr>
        <p:spPr bwMode="auto">
          <a:xfrm>
            <a:off x="1268413" y="5838825"/>
            <a:ext cx="2565400" cy="822325"/>
          </a:xfrm>
          <a:prstGeom prst="rect">
            <a:avLst/>
          </a:prstGeom>
          <a:noFill/>
          <a:ln w="9525">
            <a:noFill/>
            <a:miter lim="800000"/>
            <a:headEnd/>
            <a:tailEnd/>
          </a:ln>
        </p:spPr>
        <p:txBody>
          <a:bodyPr wrap="none">
            <a:spAutoFit/>
          </a:bodyPr>
          <a:lstStyle/>
          <a:p>
            <a:pPr eaLnBrk="0" hangingPunct="0"/>
            <a:r>
              <a:rPr lang="de-DE" sz="2400">
                <a:latin typeface="Garamond" pitchFamily="18" charset="0"/>
              </a:rPr>
              <a:t>Atemschutzmasken,</a:t>
            </a:r>
            <a:br>
              <a:rPr lang="de-DE" sz="2400">
                <a:latin typeface="Garamond" pitchFamily="18" charset="0"/>
              </a:rPr>
            </a:br>
            <a:r>
              <a:rPr lang="de-DE" sz="2400">
                <a:latin typeface="Garamond" pitchFamily="18" charset="0"/>
              </a:rPr>
              <a:t>Filter</a:t>
            </a:r>
          </a:p>
        </p:txBody>
      </p:sp>
      <p:sp>
        <p:nvSpPr>
          <p:cNvPr id="23576" name="WordArt 37"/>
          <p:cNvSpPr>
            <a:spLocks noChangeArrowheads="1" noChangeShapeType="1" noTextEdit="1"/>
          </p:cNvSpPr>
          <p:nvPr/>
        </p:nvSpPr>
        <p:spPr bwMode="auto">
          <a:xfrm>
            <a:off x="525463" y="5106988"/>
            <a:ext cx="704850" cy="342900"/>
          </a:xfrm>
          <a:prstGeom prst="rect">
            <a:avLst/>
          </a:prstGeom>
        </p:spPr>
        <p:txBody>
          <a:bodyPr wrap="none" fromWordArt="1">
            <a:prstTxWarp prst="textPlain">
              <a:avLst>
                <a:gd name="adj" fmla="val 50000"/>
              </a:avLst>
            </a:prstTxWarp>
          </a:bodyPr>
          <a:lstStyle/>
          <a:p>
            <a:pPr algn="ctr"/>
            <a:r>
              <a:rPr lang="de-DE" sz="3600" kern="10">
                <a:ln w="9525">
                  <a:noFill/>
                  <a:round/>
                  <a:headEnd/>
                  <a:tailEnd/>
                </a:ln>
                <a:solidFill>
                  <a:srgbClr val="FF0000"/>
                </a:solidFill>
                <a:effectLst>
                  <a:outerShdw dist="35921" dir="2700000" algn="ctr" rotWithShape="0">
                    <a:srgbClr val="C0C0C0"/>
                  </a:outerShdw>
                </a:effectLst>
                <a:latin typeface="Wingdings"/>
              </a:rPr>
              <a:t></a:t>
            </a:r>
          </a:p>
        </p:txBody>
      </p:sp>
      <p:sp>
        <p:nvSpPr>
          <p:cNvPr id="23577" name="Text Box 38"/>
          <p:cNvSpPr txBox="1">
            <a:spLocks noChangeArrowheads="1"/>
          </p:cNvSpPr>
          <p:nvPr/>
        </p:nvSpPr>
        <p:spPr bwMode="auto">
          <a:xfrm>
            <a:off x="1293813" y="4732338"/>
            <a:ext cx="2454275" cy="1127125"/>
          </a:xfrm>
          <a:prstGeom prst="rect">
            <a:avLst/>
          </a:prstGeom>
          <a:noFill/>
          <a:ln w="9525">
            <a:noFill/>
            <a:miter lim="800000"/>
            <a:headEnd/>
            <a:tailEnd/>
          </a:ln>
        </p:spPr>
        <p:txBody>
          <a:bodyPr>
            <a:spAutoFit/>
          </a:bodyPr>
          <a:lstStyle/>
          <a:p>
            <a:pPr eaLnBrk="0" hangingPunct="0"/>
            <a:r>
              <a:rPr lang="de-DE" sz="2400">
                <a:latin typeface="Garamond" pitchFamily="18" charset="0"/>
              </a:rPr>
              <a:t>Not-Aus für die Medien </a:t>
            </a:r>
            <a:br>
              <a:rPr lang="de-DE" sz="2400">
                <a:latin typeface="Garamond" pitchFamily="18" charset="0"/>
              </a:rPr>
            </a:br>
            <a:r>
              <a:rPr lang="de-DE" sz="2000">
                <a:latin typeface="Garamond" pitchFamily="18" charset="0"/>
              </a:rPr>
              <a:t>(Gas, Wasser, Strom)</a:t>
            </a:r>
            <a:endParaRPr lang="de-DE" sz="2400">
              <a:latin typeface="Garamond" pitchFamily="18" charset="0"/>
            </a:endParaRPr>
          </a:p>
        </p:txBody>
      </p:sp>
      <p:sp>
        <p:nvSpPr>
          <p:cNvPr id="27" name="Foliennummernplatzhalter 1">
            <a:extLst>
              <a:ext uri="{FF2B5EF4-FFF2-40B4-BE49-F238E27FC236}">
                <a16:creationId xmlns:a16="http://schemas.microsoft.com/office/drawing/2014/main" id="{5F7FA180-10FA-48A1-9761-2FCA231F9596}"/>
              </a:ext>
            </a:extLst>
          </p:cNvPr>
          <p:cNvSpPr>
            <a:spLocks noGrp="1"/>
          </p:cNvSpPr>
          <p:nvPr>
            <p:ph type="sldNum" sz="quarter" idx="12"/>
          </p:nvPr>
        </p:nvSpPr>
        <p:spPr>
          <a:xfrm>
            <a:off x="6988620" y="6472462"/>
            <a:ext cx="2133600" cy="365125"/>
          </a:xfrm>
          <a:noFill/>
        </p:spPr>
        <p:txBody>
          <a:bodyPr/>
          <a:lstStyle/>
          <a:p>
            <a:fld id="{9D6AFE40-C35A-4BD3-A46B-C73ADBD658CE}" type="slidenum">
              <a:rPr lang="de-DE" smtClean="0"/>
              <a:pPr/>
              <a:t>31</a:t>
            </a:fld>
            <a:endParaRPr lang="de-DE"/>
          </a:p>
        </p:txBody>
      </p:sp>
    </p:spTree>
  </p:cSld>
  <p:clrMapOvr>
    <a:masterClrMapping/>
  </p:clrMapOvr>
  <p:transition spd="med">
    <p:diamon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19123" t="22677" r="22947" b="16198"/>
          <a:stretch>
            <a:fillRect/>
          </a:stretch>
        </p:blipFill>
        <p:spPr bwMode="auto">
          <a:xfrm>
            <a:off x="1117736" y="1868938"/>
            <a:ext cx="6908528" cy="4555798"/>
          </a:xfrm>
          <a:prstGeom prst="rect">
            <a:avLst/>
          </a:prstGeom>
          <a:noFill/>
          <a:ln w="9525">
            <a:noFill/>
            <a:miter lim="800000"/>
            <a:headEnd/>
            <a:tailEnd/>
          </a:ln>
        </p:spPr>
      </p:pic>
      <p:sp>
        <p:nvSpPr>
          <p:cNvPr id="2" name="Foliennummernplatzhalter 1"/>
          <p:cNvSpPr>
            <a:spLocks noGrp="1"/>
          </p:cNvSpPr>
          <p:nvPr>
            <p:ph type="sldNum" sz="quarter" idx="12"/>
          </p:nvPr>
        </p:nvSpPr>
        <p:spPr>
          <a:noFill/>
        </p:spPr>
        <p:txBody>
          <a:bodyPr/>
          <a:lstStyle/>
          <a:p>
            <a:fld id="{9D6AFE40-C35A-4BD3-A46B-C73ADBD658CE}" type="slidenum">
              <a:rPr lang="de-DE" smtClean="0"/>
              <a:pPr/>
              <a:t>4</a:t>
            </a:fld>
            <a:endParaRPr lang="de-DE"/>
          </a:p>
        </p:txBody>
      </p:sp>
      <p:sp>
        <p:nvSpPr>
          <p:cNvPr id="4" name="Rechteck 3"/>
          <p:cNvSpPr/>
          <p:nvPr/>
        </p:nvSpPr>
        <p:spPr>
          <a:xfrm>
            <a:off x="1945071" y="235121"/>
            <a:ext cx="4942379" cy="1200329"/>
          </a:xfrm>
          <a:prstGeom prst="rect">
            <a:avLst/>
          </a:prstGeom>
        </p:spPr>
        <p:txBody>
          <a:bodyPr wrap="none">
            <a:spAutoFit/>
          </a:bodyPr>
          <a:lstStyle/>
          <a:p>
            <a:pPr lvl="0" algn="ctr"/>
            <a:r>
              <a:rPr lang="en-US" sz="3600" b="1" dirty="0" err="1"/>
              <a:t>Gewächshaus</a:t>
            </a:r>
            <a:br>
              <a:rPr lang="en-US" sz="3600" dirty="0"/>
            </a:br>
            <a:r>
              <a:rPr lang="en-US" dirty="0"/>
              <a:t> Der S1 </a:t>
            </a:r>
            <a:r>
              <a:rPr lang="en-US" dirty="0" err="1"/>
              <a:t>Bereich</a:t>
            </a:r>
            <a:r>
              <a:rPr lang="en-US" dirty="0"/>
              <a:t> </a:t>
            </a:r>
            <a:r>
              <a:rPr lang="en-US" dirty="0" err="1"/>
              <a:t>umfasst</a:t>
            </a:r>
            <a:r>
              <a:rPr lang="en-US" dirty="0"/>
              <a:t>  </a:t>
            </a:r>
            <a:r>
              <a:rPr lang="en-US" b="1" dirty="0"/>
              <a:t>Haus 1 </a:t>
            </a:r>
            <a:r>
              <a:rPr lang="en-US" dirty="0"/>
              <a:t>und</a:t>
            </a:r>
            <a:r>
              <a:rPr lang="en-US" b="1" dirty="0"/>
              <a:t> </a:t>
            </a:r>
            <a:r>
              <a:rPr lang="en-US" dirty="0"/>
              <a:t> </a:t>
            </a:r>
            <a:r>
              <a:rPr lang="en-US" b="1" dirty="0"/>
              <a:t>Haus 2</a:t>
            </a:r>
            <a:endParaRPr lang="de-DE" sz="3600" dirty="0">
              <a:latin typeface="Times New Roman" pitchFamily="18" charset="0"/>
              <a:cs typeface="Times New Roman" pitchFamily="18" charset="0"/>
            </a:endParaRPr>
          </a:p>
        </p:txBody>
      </p:sp>
      <p:sp>
        <p:nvSpPr>
          <p:cNvPr id="5" name="Ellipse 4"/>
          <p:cNvSpPr/>
          <p:nvPr/>
        </p:nvSpPr>
        <p:spPr>
          <a:xfrm>
            <a:off x="5141168" y="4591729"/>
            <a:ext cx="83976" cy="65314"/>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6385" name="Picture 1"/>
          <p:cNvPicPr>
            <a:picLocks noChangeAspect="1" noChangeArrowheads="1"/>
          </p:cNvPicPr>
          <p:nvPr/>
        </p:nvPicPr>
        <p:blipFill>
          <a:blip r:embed="rId3" cstate="print"/>
          <a:srcRect/>
          <a:stretch>
            <a:fillRect/>
          </a:stretch>
        </p:blipFill>
        <p:spPr bwMode="auto">
          <a:xfrm>
            <a:off x="5711593" y="1497326"/>
            <a:ext cx="2208152" cy="1083630"/>
          </a:xfrm>
          <a:prstGeom prst="rect">
            <a:avLst/>
          </a:prstGeom>
          <a:noFill/>
          <a:ln w="9525">
            <a:noFill/>
            <a:miter lim="800000"/>
            <a:headEnd/>
            <a:tailEnd/>
          </a:ln>
        </p:spPr>
      </p:pic>
      <p:pic>
        <p:nvPicPr>
          <p:cNvPr id="3" name="Picture 2">
            <a:extLst>
              <a:ext uri="{FF2B5EF4-FFF2-40B4-BE49-F238E27FC236}">
                <a16:creationId xmlns:a16="http://schemas.microsoft.com/office/drawing/2014/main" id="{AB33CD2E-DDB8-7AB6-0D39-CAD3845C5160}"/>
              </a:ext>
            </a:extLst>
          </p:cNvPr>
          <p:cNvPicPr>
            <a:picLocks noChangeAspect="1" noChangeArrowheads="1"/>
          </p:cNvPicPr>
          <p:nvPr/>
        </p:nvPicPr>
        <p:blipFill>
          <a:blip r:embed="rId4" cstate="print"/>
          <a:srcRect l="33550" t="47823" r="38874" b="22122"/>
          <a:stretch>
            <a:fillRect/>
          </a:stretch>
        </p:blipFill>
        <p:spPr bwMode="auto">
          <a:xfrm rot="4757771">
            <a:off x="5605847" y="2911526"/>
            <a:ext cx="3493815" cy="2379856"/>
          </a:xfrm>
          <a:prstGeom prst="rect">
            <a:avLst/>
          </a:prstGeom>
          <a:noFill/>
          <a:ln w="76200">
            <a:solidFill>
              <a:srgbClr val="FF0000"/>
            </a:solidFill>
            <a:miter lim="800000"/>
            <a:headEnd/>
            <a:tailEnd/>
          </a:ln>
        </p:spPr>
      </p:pic>
      <p:pic>
        <p:nvPicPr>
          <p:cNvPr id="7" name="Grafik 6" descr="Pfeil mit einer Linie: Gerade mit einfarbiger Füllung">
            <a:extLst>
              <a:ext uri="{FF2B5EF4-FFF2-40B4-BE49-F238E27FC236}">
                <a16:creationId xmlns:a16="http://schemas.microsoft.com/office/drawing/2014/main" id="{812FDEDA-F533-4A6C-7E65-04A1A7627A60}"/>
              </a:ext>
            </a:extLst>
          </p:cNvPr>
          <p:cNvPicPr>
            <a:picLocks noChangeAspect="1"/>
          </p:cNvPicPr>
          <p:nvPr/>
        </p:nvPicPr>
        <p:blipFill>
          <a:blip cstate="print">
            <a:extLst>
              <a:ext uri="{96DAC541-7B7A-43D3-8B79-37D633B846F1}">
                <asvg:svgBlip xmlns:asvg="http://schemas.microsoft.com/office/drawing/2016/SVG/main" r:embed="rId5"/>
              </a:ext>
            </a:extLst>
          </a:blip>
          <a:stretch>
            <a:fillRect/>
          </a:stretch>
        </p:blipFill>
        <p:spPr>
          <a:xfrm rot="9151419">
            <a:off x="5264133" y="4505658"/>
            <a:ext cx="1070938" cy="892830"/>
          </a:xfrm>
          <a:prstGeom prst="rect">
            <a:avLst/>
          </a:prstGeom>
        </p:spPr>
      </p:pic>
    </p:spTree>
  </p:cSld>
  <p:clrMapOvr>
    <a:masterClrMapping/>
  </p:clrMapOvr>
  <p:transition spd="med">
    <p:diamon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5</a:t>
            </a:fld>
            <a:endParaRPr lang="de-DE"/>
          </a:p>
        </p:txBody>
      </p:sp>
      <p:sp>
        <p:nvSpPr>
          <p:cNvPr id="5" name="Textfeld 4">
            <a:extLst>
              <a:ext uri="{FF2B5EF4-FFF2-40B4-BE49-F238E27FC236}">
                <a16:creationId xmlns:a16="http://schemas.microsoft.com/office/drawing/2014/main" id="{F5E3DB15-F917-5DF4-5B98-989649B2A008}"/>
              </a:ext>
            </a:extLst>
          </p:cNvPr>
          <p:cNvSpPr txBox="1"/>
          <p:nvPr/>
        </p:nvSpPr>
        <p:spPr>
          <a:xfrm>
            <a:off x="253720" y="405345"/>
            <a:ext cx="8636559" cy="954107"/>
          </a:xfrm>
          <a:prstGeom prst="rect">
            <a:avLst/>
          </a:prstGeom>
          <a:noFill/>
        </p:spPr>
        <p:txBody>
          <a:bodyPr wrap="square">
            <a:spAutoFit/>
          </a:bodyPr>
          <a:lstStyle/>
          <a:p>
            <a:pPr lvl="0" algn="ctr" eaLnBrk="0" hangingPunct="0"/>
            <a:r>
              <a:rPr lang="en-US" sz="2800" b="1" dirty="0" err="1"/>
              <a:t>Verhaltensregeln</a:t>
            </a:r>
            <a:r>
              <a:rPr lang="en-US" sz="2800" b="1" dirty="0"/>
              <a:t> </a:t>
            </a:r>
            <a:r>
              <a:rPr lang="en-US" sz="2800" b="1" dirty="0" err="1"/>
              <a:t>bei</a:t>
            </a:r>
            <a:r>
              <a:rPr lang="en-US" sz="2800" b="1" dirty="0"/>
              <a:t> </a:t>
            </a:r>
            <a:r>
              <a:rPr lang="en-US" sz="2800" b="1" dirty="0" err="1"/>
              <a:t>Arbeiten</a:t>
            </a:r>
            <a:r>
              <a:rPr lang="en-US" sz="2800" b="1" dirty="0"/>
              <a:t> </a:t>
            </a:r>
            <a:r>
              <a:rPr lang="en-US" sz="2800" b="1" dirty="0" err="1"/>
              <a:t>mit</a:t>
            </a:r>
            <a:r>
              <a:rPr lang="en-US" sz="2800" b="1" dirty="0"/>
              <a:t> </a:t>
            </a:r>
            <a:r>
              <a:rPr lang="en-US" sz="2800" b="1" dirty="0" err="1"/>
              <a:t>gentechnisch</a:t>
            </a:r>
            <a:r>
              <a:rPr lang="en-US" sz="2800" b="1" dirty="0"/>
              <a:t> </a:t>
            </a:r>
            <a:r>
              <a:rPr lang="en-US" sz="2800" b="1" dirty="0" err="1"/>
              <a:t>veränderten</a:t>
            </a:r>
            <a:r>
              <a:rPr lang="en-US" sz="2800" b="1" dirty="0"/>
              <a:t> </a:t>
            </a:r>
            <a:r>
              <a:rPr lang="en-US" sz="2800" b="1" dirty="0" err="1"/>
              <a:t>Organismen</a:t>
            </a:r>
            <a:r>
              <a:rPr lang="en-US" sz="2800" b="1" dirty="0"/>
              <a:t> (GMOs)  </a:t>
            </a:r>
          </a:p>
        </p:txBody>
      </p:sp>
      <p:sp>
        <p:nvSpPr>
          <p:cNvPr id="6" name="Rechteck 5">
            <a:extLst>
              <a:ext uri="{FF2B5EF4-FFF2-40B4-BE49-F238E27FC236}">
                <a16:creationId xmlns:a16="http://schemas.microsoft.com/office/drawing/2014/main" id="{D20ABE0B-41A1-B364-7773-951CA23C651B}"/>
              </a:ext>
            </a:extLst>
          </p:cNvPr>
          <p:cNvSpPr/>
          <p:nvPr/>
        </p:nvSpPr>
        <p:spPr>
          <a:xfrm>
            <a:off x="142566" y="1279068"/>
            <a:ext cx="8858866" cy="1323439"/>
          </a:xfrm>
          <a:prstGeom prst="rect">
            <a:avLst/>
          </a:prstGeom>
        </p:spPr>
        <p:txBody>
          <a:bodyPr wrap="square">
            <a:spAutoFit/>
          </a:bodyPr>
          <a:lstStyle/>
          <a:p>
            <a:r>
              <a:rPr lang="en-US" sz="1600" u="sng" dirty="0" err="1"/>
              <a:t>Gefährdungspotenzial</a:t>
            </a:r>
            <a:r>
              <a:rPr lang="en-US" sz="1600" u="sng" dirty="0"/>
              <a:t> der </a:t>
            </a:r>
            <a:r>
              <a:rPr lang="en-US" sz="1600" u="sng" dirty="0" err="1"/>
              <a:t>verwendeten</a:t>
            </a:r>
            <a:r>
              <a:rPr lang="en-US" sz="1600" u="sng" dirty="0"/>
              <a:t> </a:t>
            </a:r>
            <a:r>
              <a:rPr lang="en-US" sz="1600" u="sng" dirty="0" err="1"/>
              <a:t>Organismen</a:t>
            </a:r>
            <a:endParaRPr lang="en-US" sz="1600" u="sng" dirty="0"/>
          </a:p>
          <a:p>
            <a:endParaRPr lang="en-US" sz="1600" u="sng" dirty="0"/>
          </a:p>
          <a:p>
            <a:pPr>
              <a:spcBef>
                <a:spcPts val="0"/>
              </a:spcBef>
            </a:pPr>
            <a:r>
              <a:rPr lang="de-DE" sz="1600" dirty="0"/>
              <a:t>Gemäß den aufgeführten Kriterien werden alle gentechnischen Arbeiten, die in den Laboren des Instituts für Phytomedizin, Otto-Sander-Str. 5, durchgeführt werden, nach dem Gentechnikgesetz der Risikogruppe 1 zugeordnet. </a:t>
            </a:r>
            <a:endParaRPr lang="en-US" sz="1600" dirty="0"/>
          </a:p>
        </p:txBody>
      </p:sp>
      <p:sp>
        <p:nvSpPr>
          <p:cNvPr id="8" name="Textfeld 7">
            <a:extLst>
              <a:ext uri="{FF2B5EF4-FFF2-40B4-BE49-F238E27FC236}">
                <a16:creationId xmlns:a16="http://schemas.microsoft.com/office/drawing/2014/main" id="{40233454-67AD-5490-2320-8AC5025A8BE2}"/>
              </a:ext>
            </a:extLst>
          </p:cNvPr>
          <p:cNvSpPr txBox="1"/>
          <p:nvPr/>
        </p:nvSpPr>
        <p:spPr>
          <a:xfrm>
            <a:off x="21780" y="2838595"/>
            <a:ext cx="8858865" cy="3816429"/>
          </a:xfrm>
          <a:prstGeom prst="rect">
            <a:avLst/>
          </a:prstGeom>
          <a:noFill/>
        </p:spPr>
        <p:txBody>
          <a:bodyPr wrap="square">
            <a:spAutoFit/>
          </a:bodyPr>
          <a:lstStyle/>
          <a:p>
            <a:pPr marL="285750" lvl="0" indent="-285750" eaLnBrk="0" hangingPunct="0">
              <a:spcBef>
                <a:spcPts val="600"/>
              </a:spcBef>
              <a:buFont typeface="Arial" panose="020B0604020202020204" pitchFamily="34" charset="0"/>
              <a:buChar char="•"/>
            </a:pPr>
            <a:r>
              <a:rPr lang="en-US" sz="1400" dirty="0"/>
              <a:t>Der </a:t>
            </a:r>
            <a:r>
              <a:rPr lang="en-US" sz="1400" dirty="0" err="1"/>
              <a:t>primäre</a:t>
            </a:r>
            <a:r>
              <a:rPr lang="en-US" sz="1400" dirty="0"/>
              <a:t> </a:t>
            </a:r>
            <a:r>
              <a:rPr lang="en-US" sz="1400" dirty="0" err="1"/>
              <a:t>Fluchtweg</a:t>
            </a:r>
            <a:r>
              <a:rPr lang="en-US" sz="1400" dirty="0"/>
              <a:t> </a:t>
            </a:r>
            <a:r>
              <a:rPr lang="en-US" sz="1400" dirty="0" err="1"/>
              <a:t>ist</a:t>
            </a:r>
            <a:r>
              <a:rPr lang="en-US" sz="1400" dirty="0"/>
              <a:t> das </a:t>
            </a:r>
            <a:r>
              <a:rPr lang="en-US" sz="1400" dirty="0" err="1"/>
              <a:t>Treppenhaus</a:t>
            </a:r>
            <a:r>
              <a:rPr lang="en-US" sz="1400" dirty="0"/>
              <a:t>.</a:t>
            </a:r>
          </a:p>
          <a:p>
            <a:pPr marL="285750" lvl="0" indent="-285750" eaLnBrk="0" hangingPunct="0">
              <a:spcBef>
                <a:spcPts val="600"/>
              </a:spcBef>
              <a:buFont typeface="Arial" panose="020B0604020202020204" pitchFamily="34" charset="0"/>
              <a:buChar char="•"/>
            </a:pPr>
            <a:r>
              <a:rPr lang="de-DE" sz="1400" dirty="0"/>
              <a:t>Sekundärer Fluchtweg: über die Laborbalkone auf der Westseite oder am Ende des neu angebauten LKP-Gebäudes.</a:t>
            </a:r>
          </a:p>
          <a:p>
            <a:pPr marL="285750" lvl="0" indent="-285750" eaLnBrk="0" hangingPunct="0">
              <a:spcBef>
                <a:spcPts val="600"/>
              </a:spcBef>
              <a:buFont typeface="Arial" panose="020B0604020202020204" pitchFamily="34" charset="0"/>
              <a:buChar char="•"/>
            </a:pPr>
            <a:r>
              <a:rPr lang="de-DE" sz="1400" dirty="0"/>
              <a:t>Es steht keine Notstromversorgung zur Verfügung.</a:t>
            </a:r>
          </a:p>
          <a:p>
            <a:pPr marL="285750" lvl="0" indent="-285750" eaLnBrk="0" hangingPunct="0">
              <a:spcBef>
                <a:spcPts val="600"/>
              </a:spcBef>
              <a:buFont typeface="Arial" panose="020B0604020202020204" pitchFamily="34" charset="0"/>
              <a:buChar char="•"/>
            </a:pPr>
            <a:r>
              <a:rPr lang="de-DE" altLang="de-DE" sz="1400" dirty="0">
                <a:latin typeface="Arial" panose="020B0604020202020204" pitchFamily="34" charset="0"/>
              </a:rPr>
              <a:t>Halten Sie während der Arbeit Fenster und Türen geschlossen.</a:t>
            </a:r>
          </a:p>
          <a:p>
            <a:pPr marL="285750" lvl="0" indent="-285750" eaLnBrk="0" hangingPunct="0">
              <a:spcBef>
                <a:spcPts val="600"/>
              </a:spcBef>
              <a:buFont typeface="Arial" panose="020B0604020202020204" pitchFamily="34" charset="0"/>
              <a:buChar char="•"/>
            </a:pPr>
            <a:r>
              <a:rPr lang="de-DE" sz="1400" dirty="0">
                <a:latin typeface="Arial" panose="020B0604020202020204" pitchFamily="34" charset="0"/>
              </a:rPr>
              <a:t>Tragen Sie in den dafür vorgesehenen Bereichen einen Laborkittel, geschlossene Schuhe, lange Hosen und eine Schutzbrille.</a:t>
            </a:r>
          </a:p>
          <a:p>
            <a:pPr marL="285750" lvl="0" indent="-285750" eaLnBrk="0" hangingPunct="0">
              <a:spcBef>
                <a:spcPts val="600"/>
              </a:spcBef>
              <a:buFont typeface="Arial" panose="020B0604020202020204" pitchFamily="34" charset="0"/>
              <a:buChar char="•"/>
            </a:pPr>
            <a:r>
              <a:rPr lang="de-DE" sz="1400" dirty="0"/>
              <a:t>Das Essen, Trinken und Aufbewahren von Lebensmitteln ist in allen Bereichen, einschließlich der „Denkzellen“, verboten.</a:t>
            </a:r>
          </a:p>
          <a:p>
            <a:pPr marL="285750" lvl="0" indent="-285750" eaLnBrk="0" hangingPunct="0">
              <a:spcBef>
                <a:spcPts val="600"/>
              </a:spcBef>
              <a:buFont typeface="Arial" panose="020B0604020202020204" pitchFamily="34" charset="0"/>
              <a:buChar char="•"/>
            </a:pPr>
            <a:r>
              <a:rPr lang="de-DE" altLang="de-DE" sz="1400" dirty="0">
                <a:latin typeface="Arial" panose="020B0604020202020204" pitchFamily="34" charset="0"/>
              </a:rPr>
              <a:t>Pipettieren mit dem Mund ist verboten.</a:t>
            </a:r>
          </a:p>
          <a:p>
            <a:pPr marL="285750" lvl="0" indent="-285750" eaLnBrk="0" hangingPunct="0">
              <a:spcBef>
                <a:spcPts val="600"/>
              </a:spcBef>
              <a:buFont typeface="Arial" panose="020B0604020202020204" pitchFamily="34" charset="0"/>
              <a:buChar char="•"/>
            </a:pPr>
            <a:r>
              <a:rPr lang="de-DE" altLang="de-DE" sz="1400" dirty="0">
                <a:latin typeface="Arial" panose="020B0604020202020204" pitchFamily="34" charset="0"/>
              </a:rPr>
              <a:t>Vermeiden Sie nach Möglichkeit die Verwendung scharfer oder spitzer Gegenstände.</a:t>
            </a:r>
          </a:p>
          <a:p>
            <a:pPr marL="285750" lvl="0" indent="-285750" eaLnBrk="0" hangingPunct="0">
              <a:spcBef>
                <a:spcPts val="600"/>
              </a:spcBef>
              <a:buFont typeface="Arial" panose="020B0604020202020204" pitchFamily="34" charset="0"/>
              <a:buChar char="•"/>
            </a:pPr>
            <a:r>
              <a:rPr lang="de-DE" altLang="de-DE" sz="1400" dirty="0">
                <a:latin typeface="Arial" panose="020B0604020202020204" pitchFamily="34" charset="0"/>
              </a:rPr>
              <a:t>Halten Sie die Laborräume ordentlich und sauber:</a:t>
            </a:r>
          </a:p>
          <a:p>
            <a:pPr marL="171450" lvl="0" indent="-171450" eaLnBrk="0" hangingPunct="0">
              <a:spcBef>
                <a:spcPts val="600"/>
              </a:spcBef>
              <a:buFont typeface="Symbol" panose="05050102010706020507" pitchFamily="18" charset="2"/>
              <a:buChar char="-"/>
            </a:pPr>
            <a:r>
              <a:rPr lang="de-DE" altLang="de-DE" sz="1100" dirty="0">
                <a:latin typeface="Arial" panose="020B0604020202020204" pitchFamily="34" charset="0"/>
              </a:rPr>
              <a:t>Lassen Sie nur die tatsächlich benötigten Geräte und Materialien auf dem Arbeitstisch liegen.</a:t>
            </a:r>
          </a:p>
          <a:p>
            <a:pPr marL="171450" lvl="0" indent="-171450" eaLnBrk="0" hangingPunct="0">
              <a:spcBef>
                <a:spcPts val="600"/>
              </a:spcBef>
              <a:buFont typeface="Symbol" panose="05050102010706020507" pitchFamily="18" charset="2"/>
              <a:buChar char="-"/>
            </a:pPr>
            <a:r>
              <a:rPr lang="de-DE" altLang="de-DE" sz="1100" dirty="0">
                <a:latin typeface="Arial" panose="020B0604020202020204" pitchFamily="34" charset="0"/>
              </a:rPr>
              <a:t>Lagern Sie Verbrauchsmaterialien nach Möglichkeit in Lagerräumen oder Schränken.</a:t>
            </a:r>
          </a:p>
        </p:txBody>
      </p:sp>
    </p:spTree>
  </p:cSld>
  <p:clrMapOvr>
    <a:masterClrMapping/>
  </p:clrMapOvr>
  <p:transition spd="med">
    <p:diamon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6</a:t>
            </a:fld>
            <a:endParaRPr lang="de-DE"/>
          </a:p>
        </p:txBody>
      </p:sp>
      <p:sp>
        <p:nvSpPr>
          <p:cNvPr id="6" name="Rectangle 2"/>
          <p:cNvSpPr>
            <a:spLocks noChangeArrowheads="1"/>
          </p:cNvSpPr>
          <p:nvPr/>
        </p:nvSpPr>
        <p:spPr bwMode="auto">
          <a:xfrm>
            <a:off x="303846" y="855458"/>
            <a:ext cx="8536305" cy="57708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eaLnBrk="0" hangingPunct="0">
              <a:spcBef>
                <a:spcPts val="600"/>
              </a:spcBef>
              <a:buFontTx/>
              <a:buChar char="•"/>
            </a:pPr>
            <a:r>
              <a:rPr lang="de-DE" altLang="de-DE" dirty="0">
                <a:latin typeface="Arial" panose="020B0604020202020204" pitchFamily="34" charset="0"/>
              </a:rPr>
              <a:t>Die guten mikrobiologischen Praktiken müssen jederzeit eingehalten werden</a:t>
            </a:r>
          </a:p>
          <a:p>
            <a:pPr marL="285750" lvl="0" indent="-285750" eaLnBrk="0" hangingPunct="0">
              <a:spcBef>
                <a:spcPts val="600"/>
              </a:spcBef>
              <a:buFontTx/>
              <a:buChar char="•"/>
            </a:pPr>
            <a:r>
              <a:rPr lang="de-DE" altLang="de-DE" dirty="0">
                <a:latin typeface="Arial" panose="020B0604020202020204" pitchFamily="34" charset="0"/>
              </a:rPr>
              <a:t>Die Bildung von Aerosolen ist zu vermeiden.</a:t>
            </a:r>
          </a:p>
          <a:p>
            <a:pPr marL="285750" lvl="0" indent="-285750" eaLnBrk="0" hangingPunct="0">
              <a:spcBef>
                <a:spcPts val="600"/>
              </a:spcBef>
              <a:buFontTx/>
              <a:buChar char="•"/>
            </a:pPr>
            <a:r>
              <a:rPr lang="de-DE" altLang="de-DE" dirty="0">
                <a:latin typeface="Arial" panose="020B0604020202020204" pitchFamily="34" charset="0"/>
              </a:rPr>
              <a:t>Kontaminierte Bereiche müssen unverzüglich desinfiziert werden.</a:t>
            </a:r>
          </a:p>
          <a:p>
            <a:pPr marL="285750" lvl="0" indent="-285750" eaLnBrk="0" hangingPunct="0">
              <a:spcBef>
                <a:spcPts val="600"/>
              </a:spcBef>
              <a:buFontTx/>
              <a:buChar char="•"/>
            </a:pPr>
            <a:r>
              <a:rPr lang="de-DE" altLang="de-DE" dirty="0">
                <a:latin typeface="Arial" panose="020B0604020202020204" pitchFamily="34" charset="0"/>
              </a:rPr>
              <a:t>Geräte, die in direkten Kontakt mit GVO gekommen sind, müssen vor der Reinigung autoklaviert oder desinfiziert werden.</a:t>
            </a:r>
          </a:p>
          <a:p>
            <a:pPr marL="285750" lvl="0" indent="-285750" eaLnBrk="0" hangingPunct="0">
              <a:spcBef>
                <a:spcPts val="600"/>
              </a:spcBef>
              <a:buFontTx/>
              <a:buChar char="•"/>
            </a:pPr>
            <a:r>
              <a:rPr lang="de-DE" dirty="0"/>
              <a:t>Nach Beendigung der Arbeit und vor dem Verlassen des Labors sind die Hände zu waschen.</a:t>
            </a:r>
          </a:p>
          <a:p>
            <a:pPr marL="285750" lvl="0" indent="-285750" eaLnBrk="0" hangingPunct="0">
              <a:spcBef>
                <a:spcPts val="600"/>
              </a:spcBef>
              <a:buFontTx/>
              <a:buChar char="•"/>
            </a:pPr>
            <a:r>
              <a:rPr lang="de-DE" dirty="0"/>
              <a:t>Gentechnische Arbeiten sind nur an dafür vorgesehenen Arbeitsplätzen zulässig (abwaschbare, desinfektionsmittelbeständige Oberflächen, z. B. Steinzeug oder Melamin).</a:t>
            </a:r>
          </a:p>
          <a:p>
            <a:pPr marL="285750" lvl="0" indent="-285750" eaLnBrk="0" hangingPunct="0">
              <a:spcBef>
                <a:spcPts val="600"/>
              </a:spcBef>
              <a:buFontTx/>
              <a:buChar char="•"/>
            </a:pPr>
            <a:r>
              <a:rPr lang="de-DE" dirty="0"/>
              <a:t>Eine strikte Trennung von Arbeits- und Schreibbereichen muss gewährleistet sein.</a:t>
            </a:r>
          </a:p>
          <a:p>
            <a:pPr marL="285750" lvl="0" indent="-285750" eaLnBrk="0" hangingPunct="0">
              <a:spcBef>
                <a:spcPts val="600"/>
              </a:spcBef>
              <a:buFontTx/>
              <a:buChar char="•"/>
            </a:pPr>
            <a:r>
              <a:rPr lang="de-DE" dirty="0"/>
              <a:t>GVO, einschließlich kontaminierter Abfälle, dürfen nur in bruchsicheren, geschlossenen Behältern transportiert werden.</a:t>
            </a:r>
          </a:p>
          <a:p>
            <a:pPr marL="285750" lvl="0" indent="-285750" eaLnBrk="0" hangingPunct="0">
              <a:spcBef>
                <a:spcPts val="600"/>
              </a:spcBef>
              <a:buFontTx/>
              <a:buChar char="•"/>
            </a:pPr>
            <a:r>
              <a:rPr lang="de-DE" dirty="0"/>
              <a:t>Über die durchgeführten gentechnischen Arbeiten sind geeignete Aufzeichnungen zu führen.</a:t>
            </a:r>
          </a:p>
          <a:p>
            <a:pPr marL="285750" lvl="0" indent="-285750" eaLnBrk="0" hangingPunct="0">
              <a:spcBef>
                <a:spcPts val="600"/>
              </a:spcBef>
              <a:buFontTx/>
              <a:buChar char="•"/>
            </a:pPr>
            <a:r>
              <a:rPr lang="de-DE" dirty="0"/>
              <a:t>Eine ordnungsgemäße Dokumentation aller gentechnischen Aktivitäten ist erforderlich.</a:t>
            </a:r>
            <a:endParaRPr kumimoji="0" lang="de-DE"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p:txBody>
      </p:sp>
      <p:sp>
        <p:nvSpPr>
          <p:cNvPr id="3" name="Rechteck 2">
            <a:extLst>
              <a:ext uri="{FF2B5EF4-FFF2-40B4-BE49-F238E27FC236}">
                <a16:creationId xmlns:a16="http://schemas.microsoft.com/office/drawing/2014/main" id="{9DE26162-3CB3-7525-B956-1AFF37262942}"/>
              </a:ext>
            </a:extLst>
          </p:cNvPr>
          <p:cNvSpPr/>
          <p:nvPr/>
        </p:nvSpPr>
        <p:spPr>
          <a:xfrm>
            <a:off x="2777307" y="524121"/>
            <a:ext cx="3438762" cy="523220"/>
          </a:xfrm>
          <a:prstGeom prst="rect">
            <a:avLst/>
          </a:prstGeom>
        </p:spPr>
        <p:txBody>
          <a:bodyPr wrap="none">
            <a:spAutoFit/>
          </a:bodyPr>
          <a:lstStyle/>
          <a:p>
            <a:pPr lvl="0"/>
            <a:r>
              <a:rPr lang="en-US" sz="2800" b="1" dirty="0" err="1"/>
              <a:t>Arbeiten</a:t>
            </a:r>
            <a:r>
              <a:rPr lang="en-US" sz="2800" b="1" dirty="0"/>
              <a:t> </a:t>
            </a:r>
            <a:r>
              <a:rPr lang="en-US" sz="2800" b="1" dirty="0" err="1"/>
              <a:t>mit</a:t>
            </a:r>
            <a:r>
              <a:rPr lang="en-US" sz="2800" b="1" dirty="0"/>
              <a:t> GMOs</a:t>
            </a:r>
            <a:endParaRPr lang="de-DE" sz="2800"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Effect transition="in" filter="dissolve">
                                      <p:cBhvr>
                                        <p:cTn id="7" dur="1000"/>
                                        <p:tgtEl>
                                          <p:spTgt spid="6">
                                            <p:txEl>
                                              <p:pRg st="3" end="3"/>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dissolve">
                                      <p:cBhvr>
                                        <p:cTn id="11" dur="1000"/>
                                        <p:tgtEl>
                                          <p:spTgt spid="6">
                                            <p:txEl>
                                              <p:pRg st="4" end="4"/>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dissolve">
                                      <p:cBhvr>
                                        <p:cTn id="15" dur="1000"/>
                                        <p:tgtEl>
                                          <p:spTgt spid="6">
                                            <p:txEl>
                                              <p:pRg st="5" end="5"/>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dissolve">
                                      <p:cBhvr>
                                        <p:cTn id="19" dur="1000"/>
                                        <p:tgtEl>
                                          <p:spTgt spid="6">
                                            <p:txEl>
                                              <p:pRg st="6" end="6"/>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dissolve">
                                      <p:cBhvr>
                                        <p:cTn id="23" dur="1000"/>
                                        <p:tgtEl>
                                          <p:spTgt spid="6">
                                            <p:txEl>
                                              <p:pRg st="0" end="0"/>
                                            </p:txEl>
                                          </p:spTgt>
                                        </p:tgtEl>
                                      </p:cBhvr>
                                    </p:animEffect>
                                  </p:childTnLst>
                                </p:cTn>
                              </p:par>
                            </p:childTnLst>
                          </p:cTn>
                        </p:par>
                        <p:par>
                          <p:cTn id="24" fill="hold">
                            <p:stCondLst>
                              <p:cond delay="5000"/>
                            </p:stCondLst>
                            <p:childTnLst>
                              <p:par>
                                <p:cTn id="25" presetID="9" presetClass="entr" presetSubtype="0"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1000"/>
                                        <p:tgtEl>
                                          <p:spTgt spid="6">
                                            <p:txEl>
                                              <p:pRg st="1" end="1"/>
                                            </p:txEl>
                                          </p:spTgt>
                                        </p:tgtEl>
                                      </p:cBhvr>
                                    </p:animEffect>
                                  </p:childTnLst>
                                </p:cTn>
                              </p:par>
                            </p:childTnLst>
                          </p:cTn>
                        </p:par>
                        <p:par>
                          <p:cTn id="28" fill="hold">
                            <p:stCondLst>
                              <p:cond delay="6000"/>
                            </p:stCondLst>
                            <p:childTnLst>
                              <p:par>
                                <p:cTn id="29" presetID="9" presetClass="entr" presetSubtype="0" fill="hold" nodeType="after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dissolve">
                                      <p:cBhvr>
                                        <p:cTn id="31" dur="1000"/>
                                        <p:tgtEl>
                                          <p:spTgt spid="6">
                                            <p:txEl>
                                              <p:pRg st="2" end="2"/>
                                            </p:txEl>
                                          </p:spTgt>
                                        </p:tgtEl>
                                      </p:cBhvr>
                                    </p:animEffect>
                                  </p:childTnLst>
                                </p:cTn>
                              </p:par>
                            </p:childTnLst>
                          </p:cTn>
                        </p:par>
                        <p:par>
                          <p:cTn id="32" fill="hold">
                            <p:stCondLst>
                              <p:cond delay="7000"/>
                            </p:stCondLst>
                            <p:childTnLst>
                              <p:par>
                                <p:cTn id="33" presetID="9" presetClass="entr" presetSubtype="0" fill="hold" nodeType="after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dissolve">
                                      <p:cBhvr>
                                        <p:cTn id="35" dur="1000"/>
                                        <p:tgtEl>
                                          <p:spTgt spid="6">
                                            <p:txEl>
                                              <p:pRg st="7" end="7"/>
                                            </p:txEl>
                                          </p:spTgt>
                                        </p:tgtEl>
                                      </p:cBhvr>
                                    </p:animEffect>
                                  </p:childTnLst>
                                </p:cTn>
                              </p:par>
                            </p:childTnLst>
                          </p:cTn>
                        </p:par>
                        <p:par>
                          <p:cTn id="36" fill="hold">
                            <p:stCondLst>
                              <p:cond delay="8000"/>
                            </p:stCondLst>
                            <p:childTnLst>
                              <p:par>
                                <p:cTn id="37" presetID="9" presetClass="entr" presetSubtype="0" fill="hold" nodeType="after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dissolve">
                                      <p:cBhvr>
                                        <p:cTn id="39"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7</a:t>
            </a:fld>
            <a:endParaRPr lang="de-DE"/>
          </a:p>
        </p:txBody>
      </p:sp>
      <p:sp>
        <p:nvSpPr>
          <p:cNvPr id="6" name="Rectangle 2"/>
          <p:cNvSpPr>
            <a:spLocks noChangeArrowheads="1"/>
          </p:cNvSpPr>
          <p:nvPr/>
        </p:nvSpPr>
        <p:spPr bwMode="auto">
          <a:xfrm>
            <a:off x="250408" y="1629226"/>
            <a:ext cx="8643182" cy="45704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lvl="0" indent="-342900">
              <a:spcBef>
                <a:spcPts val="600"/>
              </a:spcBef>
              <a:buFont typeface="Arial" panose="020B0604020202020204" pitchFamily="34" charset="0"/>
              <a:buChar char="•"/>
            </a:pPr>
            <a:r>
              <a:rPr lang="de-DE" sz="1600" dirty="0"/>
              <a:t>Alle transgenen Pflanzen oder Pflanzen, die transgene Mikroorganismen enthalten, müssen entsprechend deutlich gekennzeichnet sein.</a:t>
            </a:r>
          </a:p>
          <a:p>
            <a:pPr marL="342900" lvl="0" indent="-342900">
              <a:spcBef>
                <a:spcPts val="600"/>
              </a:spcBef>
              <a:buFont typeface="Arial" panose="020B0604020202020204" pitchFamily="34" charset="0"/>
              <a:buChar char="•"/>
            </a:pPr>
            <a:r>
              <a:rPr lang="de-DE" sz="1600" dirty="0"/>
              <a:t>Der Belegungsplan an der Eingangstür der Gewächshauskabine muss den Namen der für das Experiment verantwortlichen Person enthalten.</a:t>
            </a:r>
          </a:p>
          <a:p>
            <a:pPr marL="342900" lvl="0" indent="-342900">
              <a:spcBef>
                <a:spcPts val="600"/>
              </a:spcBef>
              <a:buFont typeface="Arial" panose="020B0604020202020204" pitchFamily="34" charset="0"/>
              <a:buChar char="•"/>
            </a:pPr>
            <a:r>
              <a:rPr lang="de-DE" sz="1600" dirty="0"/>
              <a:t>Transgene Pflanzen dürfen nur zwischen Gewächshauskabinen transportiert werden.</a:t>
            </a:r>
          </a:p>
          <a:p>
            <a:pPr marL="342900" lvl="0" indent="-342900">
              <a:spcBef>
                <a:spcPts val="600"/>
              </a:spcBef>
              <a:buFont typeface="Arial" panose="020B0604020202020204" pitchFamily="34" charset="0"/>
              <a:buChar char="•"/>
            </a:pPr>
            <a:r>
              <a:rPr lang="de-DE" sz="1600" dirty="0"/>
              <a:t>Transgene Pflanzen oder Pflanzenteile dürfen nur unter Beachtung der Vorsichtsmaßnahmen zur Vermeidung von Materialverlust in andere S1-Bereiche transportiert werden. </a:t>
            </a:r>
          </a:p>
          <a:p>
            <a:pPr marL="342900" lvl="0" indent="-342900">
              <a:spcBef>
                <a:spcPts val="600"/>
              </a:spcBef>
              <a:buFont typeface="Arial" panose="020B0604020202020204" pitchFamily="34" charset="0"/>
              <a:buChar char="•"/>
            </a:pPr>
            <a:r>
              <a:rPr lang="de-DE" sz="1600" dirty="0"/>
              <a:t>Verwenden Sie dazu gegebenenfalls Kartons oder Plastiktüten. Der Transportbehälter muss entsprechend gekennzeichnet sein.</a:t>
            </a:r>
          </a:p>
          <a:p>
            <a:pPr marL="342900" lvl="0" indent="-342900">
              <a:spcBef>
                <a:spcPts val="600"/>
              </a:spcBef>
              <a:buFont typeface="Arial" panose="020B0604020202020204" pitchFamily="34" charset="0"/>
              <a:buChar char="•"/>
            </a:pPr>
            <a:r>
              <a:rPr lang="de-DE" sz="1600" dirty="0"/>
              <a:t>Verpacken Sie Blüten nach Möglichkeit im Knospenstadium in Beutel oder entfernen Sie pollenbildende Teile.</a:t>
            </a:r>
          </a:p>
          <a:p>
            <a:pPr marL="342900" lvl="0" indent="-342900">
              <a:spcBef>
                <a:spcPts val="600"/>
              </a:spcBef>
              <a:buFont typeface="Arial" panose="020B0604020202020204" pitchFamily="34" charset="0"/>
              <a:buChar char="•"/>
            </a:pPr>
            <a:r>
              <a:rPr lang="de-DE" sz="1600" dirty="0"/>
              <a:t>Stellen Sie sicher, dass keine absterbenden oder reifen Teile, insbesondere Samen, von transgenen Pflanzen abfallen.</a:t>
            </a:r>
          </a:p>
          <a:p>
            <a:pPr marL="342900" lvl="0" indent="-342900">
              <a:spcBef>
                <a:spcPts val="600"/>
              </a:spcBef>
              <a:buFont typeface="Arial" panose="020B0604020202020204" pitchFamily="34" charset="0"/>
              <a:buChar char="•"/>
            </a:pPr>
            <a:r>
              <a:rPr lang="de-DE" sz="1600" dirty="0"/>
              <a:t>Samen von transgenen Pflanzen dürfen in einem verschlossenen Behälter in den S1-Laboren des Instituts gelagert werden. Sie müssen deutlich gekennzeichnet sein.</a:t>
            </a:r>
            <a:endParaRPr lang="de-DE" sz="1600" b="1" dirty="0">
              <a:latin typeface="Times New Roman" pitchFamily="18" charset="0"/>
              <a:cs typeface="Times New Roman" pitchFamily="18" charset="0"/>
            </a:endParaRPr>
          </a:p>
        </p:txBody>
      </p:sp>
      <p:sp>
        <p:nvSpPr>
          <p:cNvPr id="3" name="Rechteck 2">
            <a:extLst>
              <a:ext uri="{FF2B5EF4-FFF2-40B4-BE49-F238E27FC236}">
                <a16:creationId xmlns:a16="http://schemas.microsoft.com/office/drawing/2014/main" id="{D48B0C42-6B15-77CF-100A-7212934EFBF6}"/>
              </a:ext>
            </a:extLst>
          </p:cNvPr>
          <p:cNvSpPr/>
          <p:nvPr/>
        </p:nvSpPr>
        <p:spPr>
          <a:xfrm>
            <a:off x="1764981" y="402366"/>
            <a:ext cx="5614037" cy="954107"/>
          </a:xfrm>
          <a:prstGeom prst="rect">
            <a:avLst/>
          </a:prstGeom>
        </p:spPr>
        <p:txBody>
          <a:bodyPr wrap="none">
            <a:spAutoFit/>
          </a:bodyPr>
          <a:lstStyle/>
          <a:p>
            <a:pPr lvl="0" algn="ctr"/>
            <a:r>
              <a:rPr lang="de-DE" sz="2800" b="1" dirty="0"/>
              <a:t>Richtlinien für den Umgang mit </a:t>
            </a:r>
          </a:p>
          <a:p>
            <a:pPr lvl="0" algn="ctr"/>
            <a:r>
              <a:rPr lang="de-DE" sz="2800" b="1" dirty="0"/>
              <a:t>transgenen Pflanzen</a:t>
            </a:r>
            <a:endParaRPr lang="de-DE" sz="2800" b="1" dirty="0">
              <a:latin typeface="Arial" panose="020B0604020202020204" pitchFamily="34" charset="0"/>
              <a:cs typeface="Arial" panose="020B0604020202020204" pitchFamily="34" charset="0"/>
            </a:endParaRPr>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1000"/>
                                        <p:tgtEl>
                                          <p:spTgt spid="6">
                                            <p:txEl>
                                              <p:pRg st="0" end="0"/>
                                            </p:txEl>
                                          </p:spTgt>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dissolve">
                                      <p:cBhvr>
                                        <p:cTn id="11" dur="1000"/>
                                        <p:tgtEl>
                                          <p:spTgt spid="6">
                                            <p:txEl>
                                              <p:pRg st="1" end="1"/>
                                            </p:txEl>
                                          </p:spTgt>
                                        </p:tgtEl>
                                      </p:cBhvr>
                                    </p:animEffect>
                                  </p:childTnLst>
                                </p:cTn>
                              </p:par>
                            </p:childTnLst>
                          </p:cTn>
                        </p:par>
                        <p:par>
                          <p:cTn id="12" fill="hold">
                            <p:stCondLst>
                              <p:cond delay="2000"/>
                            </p:stCondLst>
                            <p:childTnLst>
                              <p:par>
                                <p:cTn id="13" presetID="9"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1000"/>
                                        <p:tgtEl>
                                          <p:spTgt spid="6">
                                            <p:txEl>
                                              <p:pRg st="2" end="2"/>
                                            </p:txEl>
                                          </p:spTgt>
                                        </p:tgtEl>
                                      </p:cBhvr>
                                    </p:animEffect>
                                  </p:childTnLst>
                                </p:cTn>
                              </p:par>
                            </p:childTnLst>
                          </p:cTn>
                        </p:par>
                        <p:par>
                          <p:cTn id="16" fill="hold">
                            <p:stCondLst>
                              <p:cond delay="3000"/>
                            </p:stCondLst>
                            <p:childTnLst>
                              <p:par>
                                <p:cTn id="17" presetID="9"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dissolve">
                                      <p:cBhvr>
                                        <p:cTn id="19" dur="1000"/>
                                        <p:tgtEl>
                                          <p:spTgt spid="6">
                                            <p:txEl>
                                              <p:pRg st="3" end="3"/>
                                            </p:txEl>
                                          </p:spTgt>
                                        </p:tgtEl>
                                      </p:cBhvr>
                                    </p:animEffect>
                                  </p:childTnLst>
                                </p:cTn>
                              </p:par>
                            </p:childTnLst>
                          </p:cTn>
                        </p:par>
                        <p:par>
                          <p:cTn id="20" fill="hold">
                            <p:stCondLst>
                              <p:cond delay="4000"/>
                            </p:stCondLst>
                            <p:childTnLst>
                              <p:par>
                                <p:cTn id="21" presetID="9" presetClass="entr" presetSubtype="0"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dissolve">
                                      <p:cBhvr>
                                        <p:cTn id="23"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8</a:t>
            </a:fld>
            <a:endParaRPr lang="de-DE"/>
          </a:p>
        </p:txBody>
      </p:sp>
      <p:sp>
        <p:nvSpPr>
          <p:cNvPr id="4" name="Rechteck 3"/>
          <p:cNvSpPr/>
          <p:nvPr/>
        </p:nvSpPr>
        <p:spPr>
          <a:xfrm>
            <a:off x="615221" y="470818"/>
            <a:ext cx="7744236" cy="461665"/>
          </a:xfrm>
          <a:prstGeom prst="rect">
            <a:avLst/>
          </a:prstGeom>
        </p:spPr>
        <p:txBody>
          <a:bodyPr wrap="none">
            <a:spAutoFit/>
          </a:bodyPr>
          <a:lstStyle/>
          <a:p>
            <a:pPr>
              <a:buNone/>
            </a:pPr>
            <a:r>
              <a:rPr lang="en-US" sz="2400" b="1" dirty="0" err="1"/>
              <a:t>Entsorgung</a:t>
            </a:r>
            <a:r>
              <a:rPr lang="en-US" sz="2400" b="1" dirty="0"/>
              <a:t> von </a:t>
            </a:r>
            <a:r>
              <a:rPr lang="en-US" sz="2400" b="1" dirty="0" err="1"/>
              <a:t>gentechnisch</a:t>
            </a:r>
            <a:r>
              <a:rPr lang="en-US" sz="2400" b="1" dirty="0"/>
              <a:t> </a:t>
            </a:r>
            <a:r>
              <a:rPr lang="en-US" sz="2400" b="1" dirty="0" err="1"/>
              <a:t>veränderten</a:t>
            </a:r>
            <a:r>
              <a:rPr lang="en-US" sz="2400" b="1" dirty="0"/>
              <a:t> </a:t>
            </a:r>
            <a:r>
              <a:rPr lang="en-US" sz="2400" b="1" dirty="0" err="1"/>
              <a:t>Abfällen</a:t>
            </a:r>
            <a:endParaRPr lang="en-US" sz="2400" b="1" dirty="0"/>
          </a:p>
        </p:txBody>
      </p:sp>
      <p:sp>
        <p:nvSpPr>
          <p:cNvPr id="5" name="Textfeld 4">
            <a:extLst>
              <a:ext uri="{FF2B5EF4-FFF2-40B4-BE49-F238E27FC236}">
                <a16:creationId xmlns:a16="http://schemas.microsoft.com/office/drawing/2014/main" id="{ACDF8A90-F9E9-D9E1-349D-BBC199EAB4B6}"/>
              </a:ext>
            </a:extLst>
          </p:cNvPr>
          <p:cNvSpPr txBox="1"/>
          <p:nvPr/>
        </p:nvSpPr>
        <p:spPr>
          <a:xfrm>
            <a:off x="220743" y="1115046"/>
            <a:ext cx="8533192" cy="5539978"/>
          </a:xfrm>
          <a:prstGeom prst="rect">
            <a:avLst/>
          </a:prstGeom>
          <a:noFill/>
        </p:spPr>
        <p:txBody>
          <a:bodyPr wrap="square">
            <a:spAutoFit/>
          </a:bodyPr>
          <a:lstStyle/>
          <a:p>
            <a:pPr marL="285750" indent="-285750">
              <a:spcBef>
                <a:spcPts val="600"/>
              </a:spcBef>
              <a:buFont typeface="Arial" panose="020B0604020202020204" pitchFamily="34" charset="0"/>
              <a:buChar char="•"/>
            </a:pPr>
            <a:r>
              <a:rPr lang="de-DE" dirty="0"/>
              <a:t>Nach Abschluss der Arbeiten müssen GVO entweder ordnungsgemäß gelagert oder durch Autoklavieren inaktiviert werden</a:t>
            </a:r>
            <a:r>
              <a:rPr lang="en-US" dirty="0"/>
              <a:t>.</a:t>
            </a:r>
          </a:p>
          <a:p>
            <a:pPr>
              <a:spcBef>
                <a:spcPts val="600"/>
              </a:spcBef>
            </a:pPr>
            <a:endParaRPr lang="en-US" dirty="0"/>
          </a:p>
          <a:p>
            <a:pPr marL="285750" indent="-285750">
              <a:spcBef>
                <a:spcPts val="600"/>
              </a:spcBef>
              <a:buFont typeface="Arial" panose="020B0604020202020204" pitchFamily="34" charset="0"/>
              <a:buChar char="•"/>
            </a:pPr>
            <a:r>
              <a:rPr lang="de-DE" dirty="0"/>
              <a:t>Alle mit GVO kontaminierten Abfälle (Einweggefäße, Handschuhe, Wischtücher usw.) müssen vor der Entsorgung autoklaviert werden (Autoklaven stehen in Raum 082 zur Verfügung). Beachten Sie bei der Benutzung der Autoklaven die Bedienungsanleitung.</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de-DE" dirty="0"/>
              <a:t>Transgene Pflanzen oder Pflanzenteile müssen zerkleinert, in </a:t>
            </a:r>
            <a:r>
              <a:rPr lang="de-DE" dirty="0" err="1"/>
              <a:t>Autoklavbeutel</a:t>
            </a:r>
            <a:r>
              <a:rPr lang="de-DE" dirty="0"/>
              <a:t> gegeben und in Raum 082 autoklaviert werden. Vollständig inaktiviertes Pflanzenmaterial kann anschließend kompostiert werden. Pflanzen, bei denen eine potenzielle Pollenübertragung von transgenen Pflanzen besteht, müssen auf die gleiche Weise behandelt und entsorgt werden.</a:t>
            </a:r>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de-DE" dirty="0"/>
              <a:t>Gebrauchte Erde muss entweder in Absprache mit dem Gärtnermeister zwölf Stunden lang im Gewächshaus gedämpft oder in kleinen Mengen autoklaviert werden. Nach der Inaktivierung wird die Erde wie das Pflanzenmaterial kompostiert.</a:t>
            </a:r>
            <a:endParaRPr lang="en-US" dirty="0"/>
          </a:p>
        </p:txBody>
      </p:sp>
    </p:spTree>
  </p:cSld>
  <p:clrMapOvr>
    <a:masterClrMapping/>
  </p:clrMapOvr>
  <p:transition spd="med">
    <p:diamon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a:noFill/>
        </p:spPr>
        <p:txBody>
          <a:bodyPr/>
          <a:lstStyle/>
          <a:p>
            <a:fld id="{9D6AFE40-C35A-4BD3-A46B-C73ADBD658CE}" type="slidenum">
              <a:rPr lang="de-DE" smtClean="0"/>
              <a:pPr/>
              <a:t>9</a:t>
            </a:fld>
            <a:endParaRPr lang="de-DE"/>
          </a:p>
        </p:txBody>
      </p:sp>
      <p:sp>
        <p:nvSpPr>
          <p:cNvPr id="6" name="Rechteck 5"/>
          <p:cNvSpPr/>
          <p:nvPr/>
        </p:nvSpPr>
        <p:spPr>
          <a:xfrm>
            <a:off x="427179" y="464894"/>
            <a:ext cx="8289642" cy="646331"/>
          </a:xfrm>
          <a:prstGeom prst="rect">
            <a:avLst/>
          </a:prstGeom>
        </p:spPr>
        <p:txBody>
          <a:bodyPr wrap="none">
            <a:spAutoFit/>
          </a:bodyPr>
          <a:lstStyle/>
          <a:p>
            <a:pPr eaLnBrk="0" hangingPunct="0"/>
            <a:r>
              <a:rPr lang="de-DE" sz="3600" b="1" dirty="0"/>
              <a:t>Verhalten bei Notfällen oder Bränden</a:t>
            </a:r>
          </a:p>
        </p:txBody>
      </p:sp>
      <p:sp>
        <p:nvSpPr>
          <p:cNvPr id="4" name="Rectangle 2">
            <a:extLst>
              <a:ext uri="{FF2B5EF4-FFF2-40B4-BE49-F238E27FC236}">
                <a16:creationId xmlns:a16="http://schemas.microsoft.com/office/drawing/2014/main" id="{517150A7-9F8D-4A4B-B7A5-0B12ACD4D672}"/>
              </a:ext>
            </a:extLst>
          </p:cNvPr>
          <p:cNvSpPr>
            <a:spLocks noChangeArrowheads="1"/>
          </p:cNvSpPr>
          <p:nvPr/>
        </p:nvSpPr>
        <p:spPr bwMode="auto">
          <a:xfrm rot="10800000" flipV="1">
            <a:off x="273748" y="1112293"/>
            <a:ext cx="8074025" cy="4016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1600" b="1" dirty="0" err="1"/>
              <a:t>Notrufnummer</a:t>
            </a:r>
            <a:r>
              <a:rPr lang="en-US" sz="1600" b="1" dirty="0"/>
              <a:t> </a:t>
            </a:r>
            <a:r>
              <a:rPr lang="en-US" sz="1600" b="1" dirty="0" err="1"/>
              <a:t>wählen</a:t>
            </a:r>
            <a:r>
              <a:rPr lang="en-US" sz="1600" b="1" dirty="0"/>
              <a:t>:</a:t>
            </a:r>
          </a:p>
          <a:p>
            <a:endParaRPr lang="en-US" sz="1600" dirty="0"/>
          </a:p>
          <a:p>
            <a:r>
              <a:rPr lang="en-US" sz="1600" dirty="0" err="1"/>
              <a:t>Vom</a:t>
            </a:r>
            <a:r>
              <a:rPr lang="en-US" sz="1600" dirty="0"/>
              <a:t> </a:t>
            </a:r>
            <a:r>
              <a:rPr lang="en-US" sz="1600" dirty="0" err="1"/>
              <a:t>Mobiltelefon</a:t>
            </a:r>
            <a:r>
              <a:rPr lang="en-US" sz="1600" dirty="0"/>
              <a:t> </a:t>
            </a:r>
            <a:r>
              <a:rPr lang="en-US" sz="1600" dirty="0" err="1"/>
              <a:t>aus</a:t>
            </a:r>
            <a:r>
              <a:rPr lang="en-US" sz="1600" dirty="0"/>
              <a:t>: 112</a:t>
            </a:r>
          </a:p>
          <a:p>
            <a:r>
              <a:rPr lang="en-US" sz="1600" dirty="0"/>
              <a:t>Von </a:t>
            </a:r>
            <a:r>
              <a:rPr lang="en-US" sz="1600" dirty="0" err="1"/>
              <a:t>Büro</a:t>
            </a:r>
            <a:r>
              <a:rPr lang="en-US" sz="1600" dirty="0"/>
              <a:t>- </a:t>
            </a:r>
            <a:r>
              <a:rPr lang="en-US" sz="1600" dirty="0" err="1"/>
              <a:t>oder</a:t>
            </a:r>
            <a:r>
              <a:rPr lang="en-US" sz="1600" dirty="0"/>
              <a:t> </a:t>
            </a:r>
            <a:r>
              <a:rPr lang="en-US" sz="1600" dirty="0" err="1"/>
              <a:t>Labortelefonen</a:t>
            </a:r>
            <a:r>
              <a:rPr lang="en-US" sz="1600" dirty="0"/>
              <a:t>: 0-112</a:t>
            </a:r>
          </a:p>
          <a:p>
            <a:endParaRPr lang="en-US" sz="1600" dirty="0"/>
          </a:p>
          <a:p>
            <a:pPr lvl="0" eaLnBrk="0" hangingPunct="0"/>
            <a:r>
              <a:rPr lang="de-DE" altLang="de-DE" sz="1600" dirty="0"/>
              <a:t>Sprechen Sie langsam, deutlich und laut und geben Sie folgende Informationen an:</a:t>
            </a:r>
          </a:p>
          <a:p>
            <a:pPr lvl="0" eaLnBrk="0" hangingPunct="0"/>
            <a:endParaRPr lang="de-DE" altLang="de-DE" sz="1600" dirty="0"/>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a:t>Wer meldet den Vorfall?</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a:t>Was ist passiert?</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a:t>Genaue Angaben zum Ort:</a:t>
            </a:r>
          </a:p>
          <a:p>
            <a:pPr lvl="0" eaLnBrk="0" hangingPunct="0">
              <a:spcBef>
                <a:spcPts val="600"/>
              </a:spcBef>
            </a:pPr>
            <a:r>
              <a:rPr lang="de-DE" altLang="de-DE" sz="1200" dirty="0"/>
              <a:t>     Straße, Hausnummer, Brandschutzplan-Nummer: 5/336</a:t>
            </a:r>
          </a:p>
          <a:p>
            <a:pPr marL="285750" marR="0" lvl="0" indent="-285750" algn="l" defTabSz="914400" rtl="0" eaLnBrk="0" fontAlgn="base" latinLnBrk="0" hangingPunct="0">
              <a:lnSpc>
                <a:spcPct val="100000"/>
              </a:lnSpc>
              <a:spcBef>
                <a:spcPts val="600"/>
              </a:spcBef>
              <a:spcAft>
                <a:spcPct val="0"/>
              </a:spcAft>
              <a:buClrTx/>
              <a:buSzTx/>
              <a:buFontTx/>
              <a:buChar char="-"/>
              <a:tabLst/>
            </a:pPr>
            <a:r>
              <a:rPr lang="de-DE" altLang="de-DE" sz="1600" dirty="0"/>
              <a:t>Wie viel Personen sind verletzt?</a:t>
            </a:r>
          </a:p>
          <a:p>
            <a:pPr marL="285750" lvl="0" indent="-285750" eaLnBrk="0" hangingPunct="0">
              <a:spcBef>
                <a:spcPts val="600"/>
              </a:spcBef>
              <a:buFontTx/>
              <a:buChar char="-"/>
            </a:pPr>
            <a:r>
              <a:rPr lang="de-DE" altLang="de-DE" sz="1600" dirty="0"/>
              <a:t>Um welche Art von Verletzungen handelt es sich?</a:t>
            </a:r>
          </a:p>
          <a:p>
            <a:pPr marL="285750" lvl="0" indent="-285750" eaLnBrk="0" hangingPunct="0">
              <a:spcBef>
                <a:spcPts val="600"/>
              </a:spcBef>
              <a:buFontTx/>
              <a:buChar char="-"/>
            </a:pPr>
            <a:r>
              <a:rPr lang="de-DE" altLang="de-DE" sz="1600" dirty="0"/>
              <a:t>In der Leitung bleiben und auf Anweisungen warten</a:t>
            </a:r>
          </a:p>
        </p:txBody>
      </p:sp>
      <p:pic>
        <p:nvPicPr>
          <p:cNvPr id="13" name="Grafik 12">
            <a:extLst>
              <a:ext uri="{FF2B5EF4-FFF2-40B4-BE49-F238E27FC236}">
                <a16:creationId xmlns:a16="http://schemas.microsoft.com/office/drawing/2014/main" id="{0DEAA10B-0711-4E53-6D79-C5A1E6621894}"/>
              </a:ext>
            </a:extLst>
          </p:cNvPr>
          <p:cNvPicPr>
            <a:picLocks noChangeAspect="1"/>
          </p:cNvPicPr>
          <p:nvPr/>
        </p:nvPicPr>
        <p:blipFill>
          <a:blip r:embed="rId2" cstate="print"/>
          <a:stretch>
            <a:fillRect/>
          </a:stretch>
        </p:blipFill>
        <p:spPr>
          <a:xfrm>
            <a:off x="5848350" y="2661034"/>
            <a:ext cx="2964752" cy="4176554"/>
          </a:xfrm>
          <a:prstGeom prst="rect">
            <a:avLst/>
          </a:prstGeom>
        </p:spPr>
      </p:pic>
      <p:sp>
        <p:nvSpPr>
          <p:cNvPr id="15" name="Textfeld 14">
            <a:extLst>
              <a:ext uri="{FF2B5EF4-FFF2-40B4-BE49-F238E27FC236}">
                <a16:creationId xmlns:a16="http://schemas.microsoft.com/office/drawing/2014/main" id="{1F413D82-AEA5-7D3D-382A-E6BB09795BF1}"/>
              </a:ext>
            </a:extLst>
          </p:cNvPr>
          <p:cNvSpPr txBox="1"/>
          <p:nvPr/>
        </p:nvSpPr>
        <p:spPr>
          <a:xfrm>
            <a:off x="273748" y="5392832"/>
            <a:ext cx="5660328" cy="1354217"/>
          </a:xfrm>
          <a:prstGeom prst="rect">
            <a:avLst/>
          </a:prstGeom>
          <a:noFill/>
          <a:ln w="28575">
            <a:solidFill>
              <a:srgbClr val="FF0000"/>
            </a:solidFill>
          </a:ln>
        </p:spPr>
        <p:txBody>
          <a:bodyPr wrap="square">
            <a:spAutoFit/>
          </a:bodyPr>
          <a:lstStyle/>
          <a:p>
            <a:pPr marL="182563" lvl="0" indent="-182563" eaLnBrk="0" hangingPunct="0">
              <a:buFontTx/>
              <a:buChar char="•"/>
            </a:pPr>
            <a:r>
              <a:rPr lang="en-US" sz="1800" b="1" dirty="0"/>
              <a:t> </a:t>
            </a:r>
            <a:r>
              <a:rPr lang="en-US" sz="1800" b="1" dirty="0" err="1"/>
              <a:t>Im</a:t>
            </a:r>
            <a:r>
              <a:rPr lang="en-US" sz="1800" b="1" dirty="0"/>
              <a:t> </a:t>
            </a:r>
            <a:r>
              <a:rPr lang="en-US" sz="1800" b="1" dirty="0" err="1"/>
              <a:t>Brandfall</a:t>
            </a:r>
            <a:r>
              <a:rPr lang="en-US" sz="1800" b="1" dirty="0"/>
              <a:t>:</a:t>
            </a:r>
          </a:p>
          <a:p>
            <a:pPr marL="285750" indent="-285750">
              <a:buFontTx/>
              <a:buChar char="-"/>
            </a:pPr>
            <a:r>
              <a:rPr lang="en-US" sz="1600" dirty="0"/>
              <a:t>Das </a:t>
            </a:r>
            <a:r>
              <a:rPr lang="en-US" sz="1600" dirty="0" err="1"/>
              <a:t>Gebäude</a:t>
            </a:r>
            <a:r>
              <a:rPr lang="en-US" sz="1600" dirty="0"/>
              <a:t> </a:t>
            </a:r>
            <a:r>
              <a:rPr lang="en-US" sz="1600" dirty="0" err="1"/>
              <a:t>unverzüglich</a:t>
            </a:r>
            <a:r>
              <a:rPr lang="en-US" sz="1600" dirty="0"/>
              <a:t> </a:t>
            </a:r>
            <a:r>
              <a:rPr lang="en-US" sz="1600" dirty="0" err="1"/>
              <a:t>verlassen</a:t>
            </a:r>
            <a:r>
              <a:rPr lang="en-US" sz="1600" dirty="0"/>
              <a:t>.</a:t>
            </a:r>
          </a:p>
          <a:p>
            <a:pPr marL="285750" indent="-285750">
              <a:buFontTx/>
              <a:buChar char="-"/>
            </a:pPr>
            <a:r>
              <a:rPr lang="en-US" sz="1600" dirty="0"/>
              <a:t>Helfen Sie </a:t>
            </a:r>
            <a:r>
              <a:rPr lang="en-US" sz="1600" dirty="0" err="1"/>
              <a:t>anderen</a:t>
            </a:r>
            <a:r>
              <a:rPr lang="en-US" sz="1600" dirty="0"/>
              <a:t> </a:t>
            </a:r>
            <a:r>
              <a:rPr lang="en-US" sz="1600" dirty="0" err="1"/>
              <a:t>Personen</a:t>
            </a:r>
            <a:r>
              <a:rPr lang="en-US" sz="1600" dirty="0"/>
              <a:t> </a:t>
            </a:r>
            <a:r>
              <a:rPr lang="en-US" sz="1600" dirty="0" err="1"/>
              <a:t>wenn</a:t>
            </a:r>
            <a:r>
              <a:rPr lang="en-US" sz="1600" dirty="0"/>
              <a:t> </a:t>
            </a:r>
            <a:r>
              <a:rPr lang="en-US" sz="1600" dirty="0" err="1"/>
              <a:t>möglich</a:t>
            </a:r>
            <a:endParaRPr lang="en-US" sz="1600" dirty="0"/>
          </a:p>
          <a:p>
            <a:r>
              <a:rPr lang="en-US" sz="1600" dirty="0"/>
              <a:t>- Rufen Sie den </a:t>
            </a:r>
            <a:r>
              <a:rPr lang="en-US" sz="1600" dirty="0" err="1"/>
              <a:t>Rettungsdienst</a:t>
            </a:r>
            <a:r>
              <a:rPr lang="en-US" sz="1600" dirty="0"/>
              <a:t> an</a:t>
            </a:r>
          </a:p>
          <a:p>
            <a:r>
              <a:rPr lang="en-US" sz="1600" dirty="0"/>
              <a:t>   </a:t>
            </a:r>
            <a:r>
              <a:rPr lang="en-US" sz="1600" dirty="0" err="1"/>
              <a:t>Wer</a:t>
            </a:r>
            <a:r>
              <a:rPr lang="en-US" sz="1600" dirty="0"/>
              <a:t>, Was, Wo.</a:t>
            </a:r>
          </a:p>
        </p:txBody>
      </p:sp>
      <p:pic>
        <p:nvPicPr>
          <p:cNvPr id="3" name="Grafik 2">
            <a:extLst>
              <a:ext uri="{FF2B5EF4-FFF2-40B4-BE49-F238E27FC236}">
                <a16:creationId xmlns:a16="http://schemas.microsoft.com/office/drawing/2014/main" id="{6EB1E820-37E0-0537-4626-54D344BB37AF}"/>
              </a:ext>
            </a:extLst>
          </p:cNvPr>
          <p:cNvPicPr>
            <a:picLocks noChangeAspect="1"/>
          </p:cNvPicPr>
          <p:nvPr/>
        </p:nvPicPr>
        <p:blipFill>
          <a:blip r:embed="rId2" cstate="print"/>
          <a:srcRect l="41518" t="49757" r="8073" b="25406"/>
          <a:stretch>
            <a:fillRect/>
          </a:stretch>
        </p:blipFill>
        <p:spPr>
          <a:xfrm>
            <a:off x="5870511" y="3983362"/>
            <a:ext cx="3006156" cy="2086578"/>
          </a:xfrm>
          <a:prstGeom prst="rect">
            <a:avLst/>
          </a:prstGeom>
        </p:spPr>
      </p:pic>
      <p:sp>
        <p:nvSpPr>
          <p:cNvPr id="7" name="Textfeld 6">
            <a:extLst>
              <a:ext uri="{FF2B5EF4-FFF2-40B4-BE49-F238E27FC236}">
                <a16:creationId xmlns:a16="http://schemas.microsoft.com/office/drawing/2014/main" id="{CD35CB17-31FB-DDEB-A5F0-00990FC4BB76}"/>
              </a:ext>
            </a:extLst>
          </p:cNvPr>
          <p:cNvSpPr txBox="1"/>
          <p:nvPr/>
        </p:nvSpPr>
        <p:spPr>
          <a:xfrm>
            <a:off x="5870511" y="4115558"/>
            <a:ext cx="2094355" cy="538609"/>
          </a:xfrm>
          <a:prstGeom prst="rect">
            <a:avLst/>
          </a:prstGeom>
          <a:solidFill>
            <a:srgbClr val="6ABE84"/>
          </a:solidFill>
        </p:spPr>
        <p:txBody>
          <a:bodyPr wrap="square">
            <a:spAutoFit/>
          </a:bodyPr>
          <a:lstStyle/>
          <a:p>
            <a:pPr eaLnBrk="0" hangingPunct="0"/>
            <a:r>
              <a:rPr lang="de-DE" sz="1800" b="1" dirty="0">
                <a:latin typeface="Arial" panose="020B0604020202020204" pitchFamily="34" charset="0"/>
                <a:cs typeface="Arial" panose="020B0604020202020204" pitchFamily="34" charset="0"/>
              </a:rPr>
              <a:t>Assembly </a:t>
            </a:r>
            <a:r>
              <a:rPr lang="de-DE" b="1" dirty="0" err="1">
                <a:latin typeface="Arial" panose="020B0604020202020204" pitchFamily="34" charset="0"/>
                <a:cs typeface="Arial" panose="020B0604020202020204" pitchFamily="34" charset="0"/>
              </a:rPr>
              <a:t>p</a:t>
            </a:r>
            <a:r>
              <a:rPr lang="de-DE" sz="1800" b="1" dirty="0" err="1">
                <a:latin typeface="Arial" panose="020B0604020202020204" pitchFamily="34" charset="0"/>
                <a:cs typeface="Arial" panose="020B0604020202020204" pitchFamily="34" charset="0"/>
              </a:rPr>
              <a:t>oint</a:t>
            </a:r>
            <a:r>
              <a:rPr lang="de-DE" sz="1800" b="1" dirty="0">
                <a:latin typeface="Arial" panose="020B0604020202020204" pitchFamily="34" charset="0"/>
                <a:cs typeface="Arial" panose="020B0604020202020204" pitchFamily="34" charset="0"/>
              </a:rPr>
              <a:t> </a:t>
            </a:r>
          </a:p>
          <a:p>
            <a:pPr eaLnBrk="0" hangingPunct="0"/>
            <a:r>
              <a:rPr lang="en-US" sz="1100" b="1" dirty="0"/>
              <a:t>corner towards cemetery</a:t>
            </a:r>
            <a:endParaRPr lang="en-US" sz="1100" dirty="0"/>
          </a:p>
        </p:txBody>
      </p:sp>
    </p:spTree>
  </p:cSld>
  <p:clrMapOvr>
    <a:masterClrMapping/>
  </p:clrMapOvr>
  <p:transition spd="med">
    <p:diamond/>
  </p:transition>
</p:sld>
</file>

<file path=ppt/theme/theme1.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2026</Words>
  <Application>Microsoft Office PowerPoint</Application>
  <PresentationFormat>Bildschirmpräsentation (4:3)</PresentationFormat>
  <Paragraphs>291</Paragraphs>
  <Slides>31</Slides>
  <Notes>6</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31</vt:i4>
      </vt:variant>
    </vt:vector>
  </HeadingPairs>
  <TitlesOfParts>
    <vt:vector size="40" baseType="lpstr">
      <vt:lpstr>Arial</vt:lpstr>
      <vt:lpstr>Calibri</vt:lpstr>
      <vt:lpstr>Garamond</vt:lpstr>
      <vt:lpstr>Segoe UI</vt:lpstr>
      <vt:lpstr>Symbol</vt:lpstr>
      <vt:lpstr>Times New Roman</vt:lpstr>
      <vt:lpstr>Wingdings</vt:lpstr>
      <vt:lpstr>Benutzerdefiniertes Design</vt:lpstr>
      <vt:lpstr>1_Benutzerdefiniertes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Universitaet Konstanz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PD Dr. Ralf Voegele</dc:creator>
  <cp:lastModifiedBy>Sarah Rißmann</cp:lastModifiedBy>
  <cp:revision>435</cp:revision>
  <dcterms:created xsi:type="dcterms:W3CDTF">2010-01-08T09:56:51Z</dcterms:created>
  <dcterms:modified xsi:type="dcterms:W3CDTF">2026-04-16T08:08:37Z</dcterms:modified>
</cp:coreProperties>
</file>